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33"/>
  </p:notesMasterIdLst>
  <p:sldIdLst>
    <p:sldId id="256" r:id="rId5"/>
    <p:sldId id="260" r:id="rId6"/>
    <p:sldId id="262" r:id="rId7"/>
    <p:sldId id="291" r:id="rId8"/>
    <p:sldId id="263" r:id="rId9"/>
    <p:sldId id="265" r:id="rId10"/>
    <p:sldId id="295" r:id="rId11"/>
    <p:sldId id="266" r:id="rId12"/>
    <p:sldId id="267" r:id="rId13"/>
    <p:sldId id="300" r:id="rId14"/>
    <p:sldId id="296" r:id="rId15"/>
    <p:sldId id="301" r:id="rId16"/>
    <p:sldId id="302" r:id="rId17"/>
    <p:sldId id="268" r:id="rId18"/>
    <p:sldId id="269" r:id="rId19"/>
    <p:sldId id="271" r:id="rId20"/>
    <p:sldId id="294" r:id="rId21"/>
    <p:sldId id="288" r:id="rId22"/>
    <p:sldId id="287" r:id="rId23"/>
    <p:sldId id="285" r:id="rId24"/>
    <p:sldId id="289" r:id="rId25"/>
    <p:sldId id="279" r:id="rId26"/>
    <p:sldId id="278" r:id="rId27"/>
    <p:sldId id="283" r:id="rId28"/>
    <p:sldId id="303" r:id="rId29"/>
    <p:sldId id="306" r:id="rId30"/>
    <p:sldId id="307" r:id="rId31"/>
    <p:sldId id="261" r:id="rId32"/>
  </p:sldIdLst>
  <p:sldSz cx="14630400" cy="8229600"/>
  <p:notesSz cx="7010400" cy="9296400"/>
  <p:embeddedFontLst>
    <p:embeddedFont>
      <p:font typeface="Bahnschrift Condensed" panose="020B0502040204020203" pitchFamily="34" charset="0"/>
      <p:regular r:id="rId34"/>
      <p:bold r:id="rId35"/>
    </p:embeddedFont>
    <p:embeddedFont>
      <p:font typeface="Calibri" panose="020F0502020204030204" pitchFamily="34" charset="0"/>
      <p:regular r:id="rId36"/>
      <p:bold r:id="rId37"/>
      <p:italic r:id="rId38"/>
      <p:boldItalic r:id="rId39"/>
    </p:embeddedFont>
    <p:embeddedFont>
      <p:font typeface="Roboto" panose="02000000000000000000" pitchFamily="2" charset="0"/>
      <p:regular r:id="rId40"/>
      <p:bold r:id="rId41"/>
      <p:italic r:id="rId42"/>
      <p:boldItalic r:id="rId43"/>
    </p:embeddedFont>
    <p:embeddedFont>
      <p:font typeface="Trebuchet MS" panose="020B0603020202020204" pitchFamily="34" charset="0"/>
      <p:regular r:id="rId44"/>
      <p:bold r:id="rId45"/>
      <p:italic r:id="rId46"/>
      <p:boldItalic r:id="rId47"/>
    </p:embeddedFont>
    <p:embeddedFont>
      <p:font typeface="Wingdings 3" panose="05040102010807070707" pitchFamily="18" charset="2"/>
      <p:regular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000000"/>
          </p15:clr>
        </p15:guide>
        <p15:guide id="2" pos="4608">
          <p15:clr>
            <a:srgbClr val="00000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F2F348-A2D9-D374-7A97-AB54298E4FCB}" name="Isha" initials="I" userId="S::Isha@vkalra.com::0122b715-8e19-4338-aea1-3ff9c3b07a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0" d="100"/>
          <a:sy n="60" d="100"/>
        </p:scale>
        <p:origin x="684" y="78"/>
      </p:cViewPr>
      <p:guideLst>
        <p:guide orient="horz" pos="2592"/>
        <p:guide pos="4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AB5FA5-9778-4B3B-BEEF-022ACD4E3C8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192C219-DFFC-48E4-BCA2-11F3A16240D1}">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3200" b="1" dirty="0">
              <a:latin typeface="Roboto" panose="02000000000000000000" pitchFamily="2" charset="0"/>
              <a:ea typeface="Roboto" panose="02000000000000000000" pitchFamily="2" charset="0"/>
              <a:cs typeface="Roboto" panose="02000000000000000000" pitchFamily="2" charset="0"/>
            </a:rPr>
            <a:t>CSR Activity</a:t>
          </a:r>
        </a:p>
        <a:p>
          <a:r>
            <a:rPr lang="en-US" sz="3200" b="1" dirty="0">
              <a:latin typeface="Roboto" panose="02000000000000000000" pitchFamily="2" charset="0"/>
              <a:ea typeface="Roboto" panose="02000000000000000000" pitchFamily="2" charset="0"/>
              <a:cs typeface="Roboto" panose="02000000000000000000" pitchFamily="2" charset="0"/>
            </a:rPr>
            <a:t>Schedule VII under Companies Act, 2013</a:t>
          </a:r>
        </a:p>
      </dgm:t>
    </dgm:pt>
    <dgm:pt modelId="{ABD93374-9A34-45D9-B2B8-E428A4906540}" type="parTrans" cxnId="{65445A9E-8391-4A5E-9F8A-EACC5B0F2BBE}">
      <dgm:prSet/>
      <dgm:spPr/>
      <dgm:t>
        <a:bodyPr/>
        <a:lstStyle/>
        <a:p>
          <a:endParaRPr lang="en-US"/>
        </a:p>
      </dgm:t>
    </dgm:pt>
    <dgm:pt modelId="{5C5D9558-7993-4FA8-8394-D0F942ECF625}" type="sibTrans" cxnId="{65445A9E-8391-4A5E-9F8A-EACC5B0F2BBE}">
      <dgm:prSet/>
      <dgm:spPr/>
      <dgm:t>
        <a:bodyPr/>
        <a:lstStyle/>
        <a:p>
          <a:endParaRPr lang="en-US"/>
        </a:p>
      </dgm:t>
    </dgm:pt>
    <dgm:pt modelId="{5A4C2EB2-0459-448C-8C67-599EAAA72B09}">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Promotion of Education</a:t>
          </a:r>
        </a:p>
      </dgm:t>
    </dgm:pt>
    <dgm:pt modelId="{AA5B7C1E-545E-4687-BE29-D4D8936D7D50}" type="parTrans" cxnId="{543489D0-997C-440B-A590-4F318F041999}">
      <dgm:prSet/>
      <dgm:spPr/>
      <dgm:t>
        <a:bodyPr/>
        <a:lstStyle/>
        <a:p>
          <a:endParaRPr lang="en-US"/>
        </a:p>
      </dgm:t>
    </dgm:pt>
    <dgm:pt modelId="{6649A38B-90B2-4639-9F0D-46998F567593}" type="sibTrans" cxnId="{543489D0-997C-440B-A590-4F318F041999}">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77A3383E-04B5-43A9-AA3D-01893944433E}">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Protection of Art and culture</a:t>
          </a:r>
        </a:p>
      </dgm:t>
    </dgm:pt>
    <dgm:pt modelId="{17493417-4714-4282-B691-1A1D1E17C565}" type="parTrans" cxnId="{E679E054-8990-4272-AB08-37B71E08E632}">
      <dgm:prSet/>
      <dgm:spPr/>
      <dgm:t>
        <a:bodyPr/>
        <a:lstStyle/>
        <a:p>
          <a:endParaRPr lang="en-US"/>
        </a:p>
      </dgm:t>
    </dgm:pt>
    <dgm:pt modelId="{50ED8416-573B-492F-B4E1-57CDD2B4B049}" type="sibTrans" cxnId="{E679E054-8990-4272-AB08-37B71E08E632}">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19AA7519-82A2-45B6-BB4C-11DDB4510AC6}">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Promotion of sports</a:t>
          </a:r>
        </a:p>
      </dgm:t>
    </dgm:pt>
    <dgm:pt modelId="{4D1BE946-1236-4039-A840-7D12ADDFABF7}" type="parTrans" cxnId="{5A74F5BB-CD6E-4FCE-923A-E6C4F538082D}">
      <dgm:prSet/>
      <dgm:spPr/>
      <dgm:t>
        <a:bodyPr/>
        <a:lstStyle/>
        <a:p>
          <a:endParaRPr lang="en-US"/>
        </a:p>
      </dgm:t>
    </dgm:pt>
    <dgm:pt modelId="{80140EA3-B144-436A-B88D-C4CFC605EBDC}" type="sibTrans" cxnId="{5A74F5BB-CD6E-4FCE-923A-E6C4F538082D}">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862242D1-7E1F-426C-AD3A-0FFC5FFAFDEC}">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kern="1200" dirty="0">
              <a:solidFill>
                <a:prstClr val="black"/>
              </a:solidFill>
              <a:latin typeface="Roboto" panose="02000000000000000000" pitchFamily="2" charset="0"/>
              <a:ea typeface="Roboto" panose="02000000000000000000" pitchFamily="2" charset="0"/>
              <a:cs typeface="Roboto" panose="02000000000000000000" pitchFamily="2" charset="0"/>
            </a:rPr>
            <a:t>Setting up public libraries</a:t>
          </a:r>
        </a:p>
      </dgm:t>
    </dgm:pt>
    <dgm:pt modelId="{6A8B0826-9604-48A1-82AA-40201B2C9110}" type="parTrans" cxnId="{7442B184-DE9C-431D-B314-F48AC24C4894}">
      <dgm:prSet/>
      <dgm:spPr/>
      <dgm:t>
        <a:bodyPr/>
        <a:lstStyle/>
        <a:p>
          <a:endParaRPr lang="en-US"/>
        </a:p>
      </dgm:t>
    </dgm:pt>
    <dgm:pt modelId="{F11F6994-53B0-4585-A32C-0E30405342D7}" type="sibTrans" cxnId="{7442B184-DE9C-431D-B314-F48AC24C4894}">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2FCF7BDC-02BC-483D-B7AE-5A317ED9B7AE}">
      <dgm:prSe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Disaster management, relief and rehabilitation</a:t>
          </a:r>
        </a:p>
      </dgm:t>
    </dgm:pt>
    <dgm:pt modelId="{93CED92C-5054-4B28-A69F-A638BAF6D250}" type="parTrans" cxnId="{56AC4700-34AF-469E-BB3C-A467DB4AD7ED}">
      <dgm:prSet/>
      <dgm:spPr/>
      <dgm:t>
        <a:bodyPr/>
        <a:lstStyle/>
        <a:p>
          <a:endParaRPr lang="en-US"/>
        </a:p>
      </dgm:t>
    </dgm:pt>
    <dgm:pt modelId="{4C44F60A-2C65-41B7-A2CD-044C68AFDA13}" type="sibTrans" cxnId="{56AC4700-34AF-469E-BB3C-A467DB4AD7ED}">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8B2C7A83-4663-4A31-85B8-396A60DB1818}">
      <dgm:prSe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Eradication of Hunger, Poverty &amp; Malnutrition</a:t>
          </a:r>
        </a:p>
      </dgm:t>
    </dgm:pt>
    <dgm:pt modelId="{A9F61B53-01E4-4C13-8F9D-93A22257761C}" type="parTrans" cxnId="{DC8BC288-3847-4449-AA83-D753EB78BF2E}">
      <dgm:prSet/>
      <dgm:spPr/>
      <dgm:t>
        <a:bodyPr/>
        <a:lstStyle/>
        <a:p>
          <a:endParaRPr lang="en-US"/>
        </a:p>
      </dgm:t>
    </dgm:pt>
    <dgm:pt modelId="{2FBFB478-B28D-4D3C-AAC8-AE474C40D833}" type="sibTrans" cxnId="{DC8BC288-3847-4449-AA83-D753EB78BF2E}">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E56DD5A8-18ED-4182-8215-11E47CF8F48E}">
      <dgm:prSe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Slum Area development</a:t>
          </a:r>
        </a:p>
      </dgm:t>
    </dgm:pt>
    <dgm:pt modelId="{483ED935-2A8D-4018-8AC5-5DC0276D347D}" type="parTrans" cxnId="{9DB1EF90-3221-4231-842F-9B2AE19E226B}">
      <dgm:prSet/>
      <dgm:spPr/>
      <dgm:t>
        <a:bodyPr/>
        <a:lstStyle/>
        <a:p>
          <a:endParaRPr lang="en-US"/>
        </a:p>
      </dgm:t>
    </dgm:pt>
    <dgm:pt modelId="{066E027C-882E-4F9D-A856-4CD1DA02E6E5}" type="sibTrans" cxnId="{9DB1EF90-3221-4231-842F-9B2AE19E226B}">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14C32946-F67D-4FCC-A375-967D05B30E30}">
      <dgm:prSe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Measure Benefits to widows of Armed forces and their dependents</a:t>
          </a:r>
        </a:p>
      </dgm:t>
    </dgm:pt>
    <dgm:pt modelId="{A4060F67-6166-4D4C-9668-78A8F7BBF807}" type="parTrans" cxnId="{22D5F2AC-02B0-4856-B4D8-9673CF0A47DD}">
      <dgm:prSet/>
      <dgm:spPr/>
      <dgm:t>
        <a:bodyPr/>
        <a:lstStyle/>
        <a:p>
          <a:endParaRPr lang="en-US"/>
        </a:p>
      </dgm:t>
    </dgm:pt>
    <dgm:pt modelId="{000D9FDF-B8CE-4890-90B2-4191B1DD5BFE}" type="sibTrans" cxnId="{22D5F2AC-02B0-4856-B4D8-9673CF0A47DD}">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4C3E5145-DA1B-46A8-83A9-94BCE32ACA2D}">
      <dgm:prSe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Environmental sustainability</a:t>
          </a:r>
        </a:p>
      </dgm:t>
    </dgm:pt>
    <dgm:pt modelId="{89F42587-5F30-4A1C-8F5B-1DDC827CBAB4}" type="parTrans" cxnId="{AE687EDF-09AB-445C-B708-2542BB1F403A}">
      <dgm:prSet/>
      <dgm:spPr/>
      <dgm:t>
        <a:bodyPr/>
        <a:lstStyle/>
        <a:p>
          <a:endParaRPr lang="en-US"/>
        </a:p>
      </dgm:t>
    </dgm:pt>
    <dgm:pt modelId="{EDA484E5-C55A-4B93-B4D1-014FA69A29D7}" type="sibTrans" cxnId="{AE687EDF-09AB-445C-B708-2542BB1F403A}">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1EA230B0-BC33-4A27-A479-898FAF753B03}">
      <dgm:prSe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Promoting Gender Equality and Women Empowerment</a:t>
          </a:r>
        </a:p>
      </dgm:t>
    </dgm:pt>
    <dgm:pt modelId="{0489D772-D214-4F17-AA3A-925400C3127E}" type="parTrans" cxnId="{8A9835DD-B52D-4531-AC0A-0BE013CFB96B}">
      <dgm:prSet/>
      <dgm:spPr/>
      <dgm:t>
        <a:bodyPr/>
        <a:lstStyle/>
        <a:p>
          <a:endParaRPr lang="en-US"/>
        </a:p>
      </dgm:t>
    </dgm:pt>
    <dgm:pt modelId="{DB3FAF76-49B0-4194-BF9B-387917078212}" type="sibTrans" cxnId="{8A9835DD-B52D-4531-AC0A-0BE013CFB96B}">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042556A8-0E42-40D8-BAF9-A739F3B2CA71}" type="pres">
      <dgm:prSet presAssocID="{F1AB5FA5-9778-4B3B-BEEF-022ACD4E3C86}" presName="Name0" presStyleCnt="0">
        <dgm:presLayoutVars>
          <dgm:chMax val="1"/>
          <dgm:dir/>
          <dgm:animLvl val="ctr"/>
          <dgm:resizeHandles val="exact"/>
        </dgm:presLayoutVars>
      </dgm:prSet>
      <dgm:spPr/>
    </dgm:pt>
    <dgm:pt modelId="{AA2C697B-3A2C-4540-8628-D6152F4DF617}" type="pres">
      <dgm:prSet presAssocID="{B192C219-DFFC-48E4-BCA2-11F3A16240D1}" presName="centerShape" presStyleLbl="node0" presStyleIdx="0" presStyleCnt="1" custScaleX="276343" custScaleY="216696" custLinFactNeighborX="-1866" custLinFactNeighborY="353"/>
      <dgm:spPr/>
    </dgm:pt>
    <dgm:pt modelId="{2E24A5CB-0DCB-41AC-9F4C-EC76F7F183DA}" type="pres">
      <dgm:prSet presAssocID="{5A4C2EB2-0459-448C-8C67-599EAAA72B09}" presName="node" presStyleLbl="node1" presStyleIdx="0" presStyleCnt="10" custScaleX="261757" custScaleY="205475" custRadScaleRad="91053" custRadScaleInc="-19581">
        <dgm:presLayoutVars>
          <dgm:bulletEnabled val="1"/>
        </dgm:presLayoutVars>
      </dgm:prSet>
      <dgm:spPr/>
    </dgm:pt>
    <dgm:pt modelId="{56B279B1-449A-4DA8-AF66-CE67B8B0F117}" type="pres">
      <dgm:prSet presAssocID="{5A4C2EB2-0459-448C-8C67-599EAAA72B09}" presName="dummy" presStyleCnt="0"/>
      <dgm:spPr/>
    </dgm:pt>
    <dgm:pt modelId="{246206F5-9B9E-4AE1-AC50-ECE5F0ED98DB}" type="pres">
      <dgm:prSet presAssocID="{6649A38B-90B2-4639-9F0D-46998F567593}" presName="sibTrans" presStyleLbl="sibTrans2D1" presStyleIdx="0" presStyleCnt="10"/>
      <dgm:spPr/>
    </dgm:pt>
    <dgm:pt modelId="{2981D3E5-8D87-4347-850C-43130012BC99}" type="pres">
      <dgm:prSet presAssocID="{8B2C7A83-4663-4A31-85B8-396A60DB1818}" presName="node" presStyleLbl="node1" presStyleIdx="1" presStyleCnt="10" custScaleX="261757" custScaleY="205475" custRadScaleRad="122694" custRadScaleInc="107523">
        <dgm:presLayoutVars>
          <dgm:bulletEnabled val="1"/>
        </dgm:presLayoutVars>
      </dgm:prSet>
      <dgm:spPr/>
    </dgm:pt>
    <dgm:pt modelId="{A0D9A85D-25C7-4A9F-A7A0-FF5C3B0021E4}" type="pres">
      <dgm:prSet presAssocID="{8B2C7A83-4663-4A31-85B8-396A60DB1818}" presName="dummy" presStyleCnt="0"/>
      <dgm:spPr/>
    </dgm:pt>
    <dgm:pt modelId="{F8D49F40-0716-4851-B189-CE518E3F93E8}" type="pres">
      <dgm:prSet presAssocID="{2FBFB478-B28D-4D3C-AAC8-AE474C40D833}" presName="sibTrans" presStyleLbl="sibTrans2D1" presStyleIdx="1" presStyleCnt="10"/>
      <dgm:spPr/>
    </dgm:pt>
    <dgm:pt modelId="{65C03523-D3E3-4AE1-AD1C-712FE762B544}" type="pres">
      <dgm:prSet presAssocID="{1EA230B0-BC33-4A27-A479-898FAF753B03}" presName="node" presStyleLbl="node1" presStyleIdx="2" presStyleCnt="10" custScaleX="261757" custScaleY="205475" custRadScaleRad="178498" custRadScaleInc="43887">
        <dgm:presLayoutVars>
          <dgm:bulletEnabled val="1"/>
        </dgm:presLayoutVars>
      </dgm:prSet>
      <dgm:spPr/>
    </dgm:pt>
    <dgm:pt modelId="{A7DACC46-2355-4543-8B56-B818248B9A7A}" type="pres">
      <dgm:prSet presAssocID="{1EA230B0-BC33-4A27-A479-898FAF753B03}" presName="dummy" presStyleCnt="0"/>
      <dgm:spPr/>
    </dgm:pt>
    <dgm:pt modelId="{D6468659-0D2F-4BAD-A5BD-CC67BB7CE0FB}" type="pres">
      <dgm:prSet presAssocID="{DB3FAF76-49B0-4194-BF9B-387917078212}" presName="sibTrans" presStyleLbl="sibTrans2D1" presStyleIdx="2" presStyleCnt="10"/>
      <dgm:spPr/>
    </dgm:pt>
    <dgm:pt modelId="{00F18993-C59C-4D01-8247-2E29254B8C7D}" type="pres">
      <dgm:prSet presAssocID="{14C32946-F67D-4FCC-A375-967D05B30E30}" presName="node" presStyleLbl="node1" presStyleIdx="3" presStyleCnt="10" custScaleX="261757" custScaleY="205475" custRadScaleRad="171608" custRadScaleInc="-35508">
        <dgm:presLayoutVars>
          <dgm:bulletEnabled val="1"/>
        </dgm:presLayoutVars>
      </dgm:prSet>
      <dgm:spPr/>
    </dgm:pt>
    <dgm:pt modelId="{86AB7462-9BAA-464D-9791-CC2B24097DCE}" type="pres">
      <dgm:prSet presAssocID="{14C32946-F67D-4FCC-A375-967D05B30E30}" presName="dummy" presStyleCnt="0"/>
      <dgm:spPr/>
    </dgm:pt>
    <dgm:pt modelId="{A199C978-2CFB-4B18-B18E-F4AC0E4A1C57}" type="pres">
      <dgm:prSet presAssocID="{000D9FDF-B8CE-4890-90B2-4191B1DD5BFE}" presName="sibTrans" presStyleLbl="sibTrans2D1" presStyleIdx="3" presStyleCnt="10"/>
      <dgm:spPr/>
    </dgm:pt>
    <dgm:pt modelId="{C79E96D8-77E9-4336-B4B1-1DC293763988}" type="pres">
      <dgm:prSet presAssocID="{4C3E5145-DA1B-46A8-83A9-94BCE32ACA2D}" presName="node" presStyleLbl="node1" presStyleIdx="4" presStyleCnt="10" custScaleX="261757" custScaleY="205475" custRadScaleRad="125116" custRadScaleInc="-88689">
        <dgm:presLayoutVars>
          <dgm:bulletEnabled val="1"/>
        </dgm:presLayoutVars>
      </dgm:prSet>
      <dgm:spPr/>
    </dgm:pt>
    <dgm:pt modelId="{A3D1F4B3-507A-4CC6-8735-C9B46A19719D}" type="pres">
      <dgm:prSet presAssocID="{4C3E5145-DA1B-46A8-83A9-94BCE32ACA2D}" presName="dummy" presStyleCnt="0"/>
      <dgm:spPr/>
    </dgm:pt>
    <dgm:pt modelId="{26BA9813-C4C6-4D72-AB17-C8C4B0544D9A}" type="pres">
      <dgm:prSet presAssocID="{EDA484E5-C55A-4B93-B4D1-014FA69A29D7}" presName="sibTrans" presStyleLbl="sibTrans2D1" presStyleIdx="4" presStyleCnt="10"/>
      <dgm:spPr/>
    </dgm:pt>
    <dgm:pt modelId="{BC349412-58AE-4902-858E-B697AD5CC994}" type="pres">
      <dgm:prSet presAssocID="{77A3383E-04B5-43A9-AA3D-01893944433E}" presName="node" presStyleLbl="node1" presStyleIdx="5" presStyleCnt="10" custScaleX="261757" custScaleY="205475" custRadScaleRad="97075" custRadScaleInc="-48051">
        <dgm:presLayoutVars>
          <dgm:bulletEnabled val="1"/>
        </dgm:presLayoutVars>
      </dgm:prSet>
      <dgm:spPr/>
    </dgm:pt>
    <dgm:pt modelId="{E419C25C-AB7C-473F-B799-F71C3D384A0D}" type="pres">
      <dgm:prSet presAssocID="{77A3383E-04B5-43A9-AA3D-01893944433E}" presName="dummy" presStyleCnt="0"/>
      <dgm:spPr/>
    </dgm:pt>
    <dgm:pt modelId="{7AB0DB1C-D804-4605-8F9E-46486316816C}" type="pres">
      <dgm:prSet presAssocID="{50ED8416-573B-492F-B4E1-57CDD2B4B049}" presName="sibTrans" presStyleLbl="sibTrans2D1" presStyleIdx="5" presStyleCnt="10"/>
      <dgm:spPr/>
    </dgm:pt>
    <dgm:pt modelId="{664AA638-A2CD-4785-B036-8A091777C142}" type="pres">
      <dgm:prSet presAssocID="{E56DD5A8-18ED-4182-8215-11E47CF8F48E}" presName="node" presStyleLbl="node1" presStyleIdx="6" presStyleCnt="10" custScaleX="261757" custScaleY="205475" custRadScaleRad="127552" custRadScaleInc="52272">
        <dgm:presLayoutVars>
          <dgm:bulletEnabled val="1"/>
        </dgm:presLayoutVars>
      </dgm:prSet>
      <dgm:spPr/>
    </dgm:pt>
    <dgm:pt modelId="{FCFD75AA-794E-41F7-A6E0-8F994F44583B}" type="pres">
      <dgm:prSet presAssocID="{E56DD5A8-18ED-4182-8215-11E47CF8F48E}" presName="dummy" presStyleCnt="0"/>
      <dgm:spPr/>
    </dgm:pt>
    <dgm:pt modelId="{CB298CB4-F57F-4454-94E5-D486483B9CD2}" type="pres">
      <dgm:prSet presAssocID="{066E027C-882E-4F9D-A856-4CD1DA02E6E5}" presName="sibTrans" presStyleLbl="sibTrans2D1" presStyleIdx="6" presStyleCnt="10"/>
      <dgm:spPr/>
    </dgm:pt>
    <dgm:pt modelId="{4274783B-BBB3-4E0B-94D1-734BFD8A44E6}" type="pres">
      <dgm:prSet presAssocID="{2FCF7BDC-02BC-483D-B7AE-5A317ED9B7AE}" presName="node" presStyleLbl="node1" presStyleIdx="7" presStyleCnt="10" custScaleX="261757" custScaleY="205475" custRadScaleRad="165021" custRadScaleInc="34534">
        <dgm:presLayoutVars>
          <dgm:bulletEnabled val="1"/>
        </dgm:presLayoutVars>
      </dgm:prSet>
      <dgm:spPr/>
    </dgm:pt>
    <dgm:pt modelId="{3C3ED8B1-9702-45E1-8D2B-772C33CA024C}" type="pres">
      <dgm:prSet presAssocID="{2FCF7BDC-02BC-483D-B7AE-5A317ED9B7AE}" presName="dummy" presStyleCnt="0"/>
      <dgm:spPr/>
    </dgm:pt>
    <dgm:pt modelId="{C79E2B84-742D-492A-AAD4-BC8BD87F43D7}" type="pres">
      <dgm:prSet presAssocID="{4C44F60A-2C65-41B7-A2CD-044C68AFDA13}" presName="sibTrans" presStyleLbl="sibTrans2D1" presStyleIdx="7" presStyleCnt="10"/>
      <dgm:spPr/>
    </dgm:pt>
    <dgm:pt modelId="{23075E0A-7C72-4702-9F82-FB86FC9F3009}" type="pres">
      <dgm:prSet presAssocID="{19AA7519-82A2-45B6-BB4C-11DDB4510AC6}" presName="node" presStyleLbl="node1" presStyleIdx="8" presStyleCnt="10" custScaleX="261757" custScaleY="205475" custRadScaleRad="172083" custRadScaleInc="-57003">
        <dgm:presLayoutVars>
          <dgm:bulletEnabled val="1"/>
        </dgm:presLayoutVars>
      </dgm:prSet>
      <dgm:spPr/>
    </dgm:pt>
    <dgm:pt modelId="{F6B8E62A-1BC9-4571-9E1A-1333B2A78710}" type="pres">
      <dgm:prSet presAssocID="{19AA7519-82A2-45B6-BB4C-11DDB4510AC6}" presName="dummy" presStyleCnt="0"/>
      <dgm:spPr/>
    </dgm:pt>
    <dgm:pt modelId="{385DE8A5-5B94-4083-AA0D-4029EC65D176}" type="pres">
      <dgm:prSet presAssocID="{80140EA3-B144-436A-B88D-C4CFC605EBDC}" presName="sibTrans" presStyleLbl="sibTrans2D1" presStyleIdx="8" presStyleCnt="10"/>
      <dgm:spPr/>
    </dgm:pt>
    <dgm:pt modelId="{B0BE6445-E0EC-4918-BF76-F490BB69BBD6}" type="pres">
      <dgm:prSet presAssocID="{862242D1-7E1F-426C-AD3A-0FFC5FFAFDEC}" presName="node" presStyleLbl="node1" presStyleIdx="9" presStyleCnt="10" custScaleX="261757" custScaleY="223861" custRadScaleRad="125029" custRadScaleInc="-113994">
        <dgm:presLayoutVars>
          <dgm:bulletEnabled val="1"/>
        </dgm:presLayoutVars>
      </dgm:prSet>
      <dgm:spPr/>
    </dgm:pt>
    <dgm:pt modelId="{00E08DBC-71C3-4DDC-AE3D-C344DF4DC609}" type="pres">
      <dgm:prSet presAssocID="{862242D1-7E1F-426C-AD3A-0FFC5FFAFDEC}" presName="dummy" presStyleCnt="0"/>
      <dgm:spPr/>
    </dgm:pt>
    <dgm:pt modelId="{CDA18C8A-09BF-4069-B5A9-424BEA9C931B}" type="pres">
      <dgm:prSet presAssocID="{F11F6994-53B0-4585-A32C-0E30405342D7}" presName="sibTrans" presStyleLbl="sibTrans2D1" presStyleIdx="9" presStyleCnt="10"/>
      <dgm:spPr/>
    </dgm:pt>
  </dgm:ptLst>
  <dgm:cxnLst>
    <dgm:cxn modelId="{56AC4700-34AF-469E-BB3C-A467DB4AD7ED}" srcId="{B192C219-DFFC-48E4-BCA2-11F3A16240D1}" destId="{2FCF7BDC-02BC-483D-B7AE-5A317ED9B7AE}" srcOrd="7" destOrd="0" parTransId="{93CED92C-5054-4B28-A69F-A638BAF6D250}" sibTransId="{4C44F60A-2C65-41B7-A2CD-044C68AFDA13}"/>
    <dgm:cxn modelId="{8787140B-8D68-4679-8E6D-7DB20BF6E82C}" type="presOf" srcId="{50ED8416-573B-492F-B4E1-57CDD2B4B049}" destId="{7AB0DB1C-D804-4605-8F9E-46486316816C}" srcOrd="0" destOrd="0" presId="urn:microsoft.com/office/officeart/2005/8/layout/radial6"/>
    <dgm:cxn modelId="{D5A4E531-D1FC-4A42-A6D2-F8D30E221213}" type="presOf" srcId="{4C44F60A-2C65-41B7-A2CD-044C68AFDA13}" destId="{C79E2B84-742D-492A-AAD4-BC8BD87F43D7}" srcOrd="0" destOrd="0" presId="urn:microsoft.com/office/officeart/2005/8/layout/radial6"/>
    <dgm:cxn modelId="{15731232-FF71-4710-9C29-FF13A83A9353}" type="presOf" srcId="{77A3383E-04B5-43A9-AA3D-01893944433E}" destId="{BC349412-58AE-4902-858E-B697AD5CC994}" srcOrd="0" destOrd="0" presId="urn:microsoft.com/office/officeart/2005/8/layout/radial6"/>
    <dgm:cxn modelId="{F37A4140-5C8D-4B16-82A9-A85C86006F80}" type="presOf" srcId="{B192C219-DFFC-48E4-BCA2-11F3A16240D1}" destId="{AA2C697B-3A2C-4540-8628-D6152F4DF617}" srcOrd="0" destOrd="0" presId="urn:microsoft.com/office/officeart/2005/8/layout/radial6"/>
    <dgm:cxn modelId="{9B0EED6C-9290-45B5-AE18-A219D87C908C}" type="presOf" srcId="{EDA484E5-C55A-4B93-B4D1-014FA69A29D7}" destId="{26BA9813-C4C6-4D72-AB17-C8C4B0544D9A}" srcOrd="0" destOrd="0" presId="urn:microsoft.com/office/officeart/2005/8/layout/radial6"/>
    <dgm:cxn modelId="{E679E054-8990-4272-AB08-37B71E08E632}" srcId="{B192C219-DFFC-48E4-BCA2-11F3A16240D1}" destId="{77A3383E-04B5-43A9-AA3D-01893944433E}" srcOrd="5" destOrd="0" parTransId="{17493417-4714-4282-B691-1A1D1E17C565}" sibTransId="{50ED8416-573B-492F-B4E1-57CDD2B4B049}"/>
    <dgm:cxn modelId="{7719C958-A5CF-42D7-9492-36793159B521}" type="presOf" srcId="{5A4C2EB2-0459-448C-8C67-599EAAA72B09}" destId="{2E24A5CB-0DCB-41AC-9F4C-EC76F7F183DA}" srcOrd="0" destOrd="0" presId="urn:microsoft.com/office/officeart/2005/8/layout/radial6"/>
    <dgm:cxn modelId="{8C031E7E-D186-4E60-AAED-59410BC88F94}" type="presOf" srcId="{2FCF7BDC-02BC-483D-B7AE-5A317ED9B7AE}" destId="{4274783B-BBB3-4E0B-94D1-734BFD8A44E6}" srcOrd="0" destOrd="0" presId="urn:microsoft.com/office/officeart/2005/8/layout/radial6"/>
    <dgm:cxn modelId="{7442B184-DE9C-431D-B314-F48AC24C4894}" srcId="{B192C219-DFFC-48E4-BCA2-11F3A16240D1}" destId="{862242D1-7E1F-426C-AD3A-0FFC5FFAFDEC}" srcOrd="9" destOrd="0" parTransId="{6A8B0826-9604-48A1-82AA-40201B2C9110}" sibTransId="{F11F6994-53B0-4585-A32C-0E30405342D7}"/>
    <dgm:cxn modelId="{DC8BC288-3847-4449-AA83-D753EB78BF2E}" srcId="{B192C219-DFFC-48E4-BCA2-11F3A16240D1}" destId="{8B2C7A83-4663-4A31-85B8-396A60DB1818}" srcOrd="1" destOrd="0" parTransId="{A9F61B53-01E4-4C13-8F9D-93A22257761C}" sibTransId="{2FBFB478-B28D-4D3C-AAC8-AE474C40D833}"/>
    <dgm:cxn modelId="{E63ED38A-4573-496F-955C-A6F903983C41}" type="presOf" srcId="{F1AB5FA5-9778-4B3B-BEEF-022ACD4E3C86}" destId="{042556A8-0E42-40D8-BAF9-A739F3B2CA71}" srcOrd="0" destOrd="0" presId="urn:microsoft.com/office/officeart/2005/8/layout/radial6"/>
    <dgm:cxn modelId="{9DB1EF90-3221-4231-842F-9B2AE19E226B}" srcId="{B192C219-DFFC-48E4-BCA2-11F3A16240D1}" destId="{E56DD5A8-18ED-4182-8215-11E47CF8F48E}" srcOrd="6" destOrd="0" parTransId="{483ED935-2A8D-4018-8AC5-5DC0276D347D}" sibTransId="{066E027C-882E-4F9D-A856-4CD1DA02E6E5}"/>
    <dgm:cxn modelId="{83136C9C-D1C4-4C08-9818-E44FBAF97E4C}" type="presOf" srcId="{000D9FDF-B8CE-4890-90B2-4191B1DD5BFE}" destId="{A199C978-2CFB-4B18-B18E-F4AC0E4A1C57}" srcOrd="0" destOrd="0" presId="urn:microsoft.com/office/officeart/2005/8/layout/radial6"/>
    <dgm:cxn modelId="{437E209E-B139-4B3C-AA08-2A7CA99410D2}" type="presOf" srcId="{8B2C7A83-4663-4A31-85B8-396A60DB1818}" destId="{2981D3E5-8D87-4347-850C-43130012BC99}" srcOrd="0" destOrd="0" presId="urn:microsoft.com/office/officeart/2005/8/layout/radial6"/>
    <dgm:cxn modelId="{65445A9E-8391-4A5E-9F8A-EACC5B0F2BBE}" srcId="{F1AB5FA5-9778-4B3B-BEEF-022ACD4E3C86}" destId="{B192C219-DFFC-48E4-BCA2-11F3A16240D1}" srcOrd="0" destOrd="0" parTransId="{ABD93374-9A34-45D9-B2B8-E428A4906540}" sibTransId="{5C5D9558-7993-4FA8-8394-D0F942ECF625}"/>
    <dgm:cxn modelId="{790781A6-8A6E-404F-ADDC-68B2D76B96D4}" type="presOf" srcId="{F11F6994-53B0-4585-A32C-0E30405342D7}" destId="{CDA18C8A-09BF-4069-B5A9-424BEA9C931B}" srcOrd="0" destOrd="0" presId="urn:microsoft.com/office/officeart/2005/8/layout/radial6"/>
    <dgm:cxn modelId="{22D5F2AC-02B0-4856-B4D8-9673CF0A47DD}" srcId="{B192C219-DFFC-48E4-BCA2-11F3A16240D1}" destId="{14C32946-F67D-4FCC-A375-967D05B30E30}" srcOrd="3" destOrd="0" parTransId="{A4060F67-6166-4D4C-9668-78A8F7BBF807}" sibTransId="{000D9FDF-B8CE-4890-90B2-4191B1DD5BFE}"/>
    <dgm:cxn modelId="{831B95B1-EE80-485B-A420-057BBC032BD7}" type="presOf" srcId="{E56DD5A8-18ED-4182-8215-11E47CF8F48E}" destId="{664AA638-A2CD-4785-B036-8A091777C142}" srcOrd="0" destOrd="0" presId="urn:microsoft.com/office/officeart/2005/8/layout/radial6"/>
    <dgm:cxn modelId="{5A74F5BB-CD6E-4FCE-923A-E6C4F538082D}" srcId="{B192C219-DFFC-48E4-BCA2-11F3A16240D1}" destId="{19AA7519-82A2-45B6-BB4C-11DDB4510AC6}" srcOrd="8" destOrd="0" parTransId="{4D1BE946-1236-4039-A840-7D12ADDFABF7}" sibTransId="{80140EA3-B144-436A-B88D-C4CFC605EBDC}"/>
    <dgm:cxn modelId="{4E89D7C3-3791-4F34-A06D-48568E94060C}" type="presOf" srcId="{6649A38B-90B2-4639-9F0D-46998F567593}" destId="{246206F5-9B9E-4AE1-AC50-ECE5F0ED98DB}" srcOrd="0" destOrd="0" presId="urn:microsoft.com/office/officeart/2005/8/layout/radial6"/>
    <dgm:cxn modelId="{FB89E9C3-2532-4E0C-9692-1C0D415DC248}" type="presOf" srcId="{066E027C-882E-4F9D-A856-4CD1DA02E6E5}" destId="{CB298CB4-F57F-4454-94E5-D486483B9CD2}" srcOrd="0" destOrd="0" presId="urn:microsoft.com/office/officeart/2005/8/layout/radial6"/>
    <dgm:cxn modelId="{543489D0-997C-440B-A590-4F318F041999}" srcId="{B192C219-DFFC-48E4-BCA2-11F3A16240D1}" destId="{5A4C2EB2-0459-448C-8C67-599EAAA72B09}" srcOrd="0" destOrd="0" parTransId="{AA5B7C1E-545E-4687-BE29-D4D8936D7D50}" sibTransId="{6649A38B-90B2-4639-9F0D-46998F567593}"/>
    <dgm:cxn modelId="{8BE238D6-C218-4023-A61D-E86B1060F5C6}" type="presOf" srcId="{14C32946-F67D-4FCC-A375-967D05B30E30}" destId="{00F18993-C59C-4D01-8247-2E29254B8C7D}" srcOrd="0" destOrd="0" presId="urn:microsoft.com/office/officeart/2005/8/layout/radial6"/>
    <dgm:cxn modelId="{718C8ED6-0401-4CA1-BC58-7235C3AF4434}" type="presOf" srcId="{DB3FAF76-49B0-4194-BF9B-387917078212}" destId="{D6468659-0D2F-4BAD-A5BD-CC67BB7CE0FB}" srcOrd="0" destOrd="0" presId="urn:microsoft.com/office/officeart/2005/8/layout/radial6"/>
    <dgm:cxn modelId="{8A53B0D7-303E-4B0A-AB30-6392240F6FE6}" type="presOf" srcId="{862242D1-7E1F-426C-AD3A-0FFC5FFAFDEC}" destId="{B0BE6445-E0EC-4918-BF76-F490BB69BBD6}" srcOrd="0" destOrd="0" presId="urn:microsoft.com/office/officeart/2005/8/layout/radial6"/>
    <dgm:cxn modelId="{E003A6D8-6A5C-4431-91C2-8EAEDDBF1B6B}" type="presOf" srcId="{4C3E5145-DA1B-46A8-83A9-94BCE32ACA2D}" destId="{C79E96D8-77E9-4336-B4B1-1DC293763988}" srcOrd="0" destOrd="0" presId="urn:microsoft.com/office/officeart/2005/8/layout/radial6"/>
    <dgm:cxn modelId="{8A9835DD-B52D-4531-AC0A-0BE013CFB96B}" srcId="{B192C219-DFFC-48E4-BCA2-11F3A16240D1}" destId="{1EA230B0-BC33-4A27-A479-898FAF753B03}" srcOrd="2" destOrd="0" parTransId="{0489D772-D214-4F17-AA3A-925400C3127E}" sibTransId="{DB3FAF76-49B0-4194-BF9B-387917078212}"/>
    <dgm:cxn modelId="{AE687EDF-09AB-445C-B708-2542BB1F403A}" srcId="{B192C219-DFFC-48E4-BCA2-11F3A16240D1}" destId="{4C3E5145-DA1B-46A8-83A9-94BCE32ACA2D}" srcOrd="4" destOrd="0" parTransId="{89F42587-5F30-4A1C-8F5B-1DDC827CBAB4}" sibTransId="{EDA484E5-C55A-4B93-B4D1-014FA69A29D7}"/>
    <dgm:cxn modelId="{DE66B3EC-BA1D-457E-B4D5-2D8C1A8957D2}" type="presOf" srcId="{19AA7519-82A2-45B6-BB4C-11DDB4510AC6}" destId="{23075E0A-7C72-4702-9F82-FB86FC9F3009}" srcOrd="0" destOrd="0" presId="urn:microsoft.com/office/officeart/2005/8/layout/radial6"/>
    <dgm:cxn modelId="{888789F2-DEC2-4A77-A740-E347778A272A}" type="presOf" srcId="{80140EA3-B144-436A-B88D-C4CFC605EBDC}" destId="{385DE8A5-5B94-4083-AA0D-4029EC65D176}" srcOrd="0" destOrd="0" presId="urn:microsoft.com/office/officeart/2005/8/layout/radial6"/>
    <dgm:cxn modelId="{81E967F9-79BC-4A48-9B57-9F456408010C}" type="presOf" srcId="{2FBFB478-B28D-4D3C-AAC8-AE474C40D833}" destId="{F8D49F40-0716-4851-B189-CE518E3F93E8}" srcOrd="0" destOrd="0" presId="urn:microsoft.com/office/officeart/2005/8/layout/radial6"/>
    <dgm:cxn modelId="{9EEB3BFB-0E98-4FE6-8FDC-D3A3782925C2}" type="presOf" srcId="{1EA230B0-BC33-4A27-A479-898FAF753B03}" destId="{65C03523-D3E3-4AE1-AD1C-712FE762B544}" srcOrd="0" destOrd="0" presId="urn:microsoft.com/office/officeart/2005/8/layout/radial6"/>
    <dgm:cxn modelId="{E0F8941E-CE25-4FD6-81B8-2A8F5B3740A2}" type="presParOf" srcId="{042556A8-0E42-40D8-BAF9-A739F3B2CA71}" destId="{AA2C697B-3A2C-4540-8628-D6152F4DF617}" srcOrd="0" destOrd="0" presId="urn:microsoft.com/office/officeart/2005/8/layout/radial6"/>
    <dgm:cxn modelId="{78CE5AEC-464E-46D6-87B0-3BCAF1AE184C}" type="presParOf" srcId="{042556A8-0E42-40D8-BAF9-A739F3B2CA71}" destId="{2E24A5CB-0DCB-41AC-9F4C-EC76F7F183DA}" srcOrd="1" destOrd="0" presId="urn:microsoft.com/office/officeart/2005/8/layout/radial6"/>
    <dgm:cxn modelId="{46E5417B-86CA-43D5-84EC-BA9C8CEEAD82}" type="presParOf" srcId="{042556A8-0E42-40D8-BAF9-A739F3B2CA71}" destId="{56B279B1-449A-4DA8-AF66-CE67B8B0F117}" srcOrd="2" destOrd="0" presId="urn:microsoft.com/office/officeart/2005/8/layout/radial6"/>
    <dgm:cxn modelId="{D4DEE6C0-A583-43E4-8E73-865CC467F252}" type="presParOf" srcId="{042556A8-0E42-40D8-BAF9-A739F3B2CA71}" destId="{246206F5-9B9E-4AE1-AC50-ECE5F0ED98DB}" srcOrd="3" destOrd="0" presId="urn:microsoft.com/office/officeart/2005/8/layout/radial6"/>
    <dgm:cxn modelId="{3958CEA0-B7D1-4FC3-A88C-CA6AD9D0DD78}" type="presParOf" srcId="{042556A8-0E42-40D8-BAF9-A739F3B2CA71}" destId="{2981D3E5-8D87-4347-850C-43130012BC99}" srcOrd="4" destOrd="0" presId="urn:microsoft.com/office/officeart/2005/8/layout/radial6"/>
    <dgm:cxn modelId="{C46053AF-6B06-4423-B9BE-7CB1AE87B7C2}" type="presParOf" srcId="{042556A8-0E42-40D8-BAF9-A739F3B2CA71}" destId="{A0D9A85D-25C7-4A9F-A7A0-FF5C3B0021E4}" srcOrd="5" destOrd="0" presId="urn:microsoft.com/office/officeart/2005/8/layout/radial6"/>
    <dgm:cxn modelId="{9BEE7FBE-19E3-4B8E-A923-3F35368DBE5A}" type="presParOf" srcId="{042556A8-0E42-40D8-BAF9-A739F3B2CA71}" destId="{F8D49F40-0716-4851-B189-CE518E3F93E8}" srcOrd="6" destOrd="0" presId="urn:microsoft.com/office/officeart/2005/8/layout/radial6"/>
    <dgm:cxn modelId="{3CEAF988-66D9-4C50-939C-C46C602731E2}" type="presParOf" srcId="{042556A8-0E42-40D8-BAF9-A739F3B2CA71}" destId="{65C03523-D3E3-4AE1-AD1C-712FE762B544}" srcOrd="7" destOrd="0" presId="urn:microsoft.com/office/officeart/2005/8/layout/radial6"/>
    <dgm:cxn modelId="{3BF37FFF-6318-4075-971A-E38D94333776}" type="presParOf" srcId="{042556A8-0E42-40D8-BAF9-A739F3B2CA71}" destId="{A7DACC46-2355-4543-8B56-B818248B9A7A}" srcOrd="8" destOrd="0" presId="urn:microsoft.com/office/officeart/2005/8/layout/radial6"/>
    <dgm:cxn modelId="{33F896F8-AE2D-45B0-989A-CDCA3E30F74D}" type="presParOf" srcId="{042556A8-0E42-40D8-BAF9-A739F3B2CA71}" destId="{D6468659-0D2F-4BAD-A5BD-CC67BB7CE0FB}" srcOrd="9" destOrd="0" presId="urn:microsoft.com/office/officeart/2005/8/layout/radial6"/>
    <dgm:cxn modelId="{473FDC75-A2E2-4C30-8B44-C556D0F5E1A0}" type="presParOf" srcId="{042556A8-0E42-40D8-BAF9-A739F3B2CA71}" destId="{00F18993-C59C-4D01-8247-2E29254B8C7D}" srcOrd="10" destOrd="0" presId="urn:microsoft.com/office/officeart/2005/8/layout/radial6"/>
    <dgm:cxn modelId="{FB08ECC6-6D28-42B6-9548-753FFA439E58}" type="presParOf" srcId="{042556A8-0E42-40D8-BAF9-A739F3B2CA71}" destId="{86AB7462-9BAA-464D-9791-CC2B24097DCE}" srcOrd="11" destOrd="0" presId="urn:microsoft.com/office/officeart/2005/8/layout/radial6"/>
    <dgm:cxn modelId="{9859BE7C-8880-4F25-A78F-4A1D8CB11311}" type="presParOf" srcId="{042556A8-0E42-40D8-BAF9-A739F3B2CA71}" destId="{A199C978-2CFB-4B18-B18E-F4AC0E4A1C57}" srcOrd="12" destOrd="0" presId="urn:microsoft.com/office/officeart/2005/8/layout/radial6"/>
    <dgm:cxn modelId="{642A0FDB-B60C-431D-AE13-6D13514CAB08}" type="presParOf" srcId="{042556A8-0E42-40D8-BAF9-A739F3B2CA71}" destId="{C79E96D8-77E9-4336-B4B1-1DC293763988}" srcOrd="13" destOrd="0" presId="urn:microsoft.com/office/officeart/2005/8/layout/radial6"/>
    <dgm:cxn modelId="{ECBAC5C3-311A-47CB-A88C-712691AC56A2}" type="presParOf" srcId="{042556A8-0E42-40D8-BAF9-A739F3B2CA71}" destId="{A3D1F4B3-507A-4CC6-8735-C9B46A19719D}" srcOrd="14" destOrd="0" presId="urn:microsoft.com/office/officeart/2005/8/layout/radial6"/>
    <dgm:cxn modelId="{D55D8FD6-DF37-45BE-99FA-DA43637A84FD}" type="presParOf" srcId="{042556A8-0E42-40D8-BAF9-A739F3B2CA71}" destId="{26BA9813-C4C6-4D72-AB17-C8C4B0544D9A}" srcOrd="15" destOrd="0" presId="urn:microsoft.com/office/officeart/2005/8/layout/radial6"/>
    <dgm:cxn modelId="{A6165148-8145-4944-B154-1B6AE195FBE3}" type="presParOf" srcId="{042556A8-0E42-40D8-BAF9-A739F3B2CA71}" destId="{BC349412-58AE-4902-858E-B697AD5CC994}" srcOrd="16" destOrd="0" presId="urn:microsoft.com/office/officeart/2005/8/layout/radial6"/>
    <dgm:cxn modelId="{85470824-93FE-4AD0-9871-E2D25235B481}" type="presParOf" srcId="{042556A8-0E42-40D8-BAF9-A739F3B2CA71}" destId="{E419C25C-AB7C-473F-B799-F71C3D384A0D}" srcOrd="17" destOrd="0" presId="urn:microsoft.com/office/officeart/2005/8/layout/radial6"/>
    <dgm:cxn modelId="{A34DAFCF-816B-470B-B669-EAAC9F9A90FE}" type="presParOf" srcId="{042556A8-0E42-40D8-BAF9-A739F3B2CA71}" destId="{7AB0DB1C-D804-4605-8F9E-46486316816C}" srcOrd="18" destOrd="0" presId="urn:microsoft.com/office/officeart/2005/8/layout/radial6"/>
    <dgm:cxn modelId="{5E2187CB-3A5B-47C3-8234-E0DC5B8B35EC}" type="presParOf" srcId="{042556A8-0E42-40D8-BAF9-A739F3B2CA71}" destId="{664AA638-A2CD-4785-B036-8A091777C142}" srcOrd="19" destOrd="0" presId="urn:microsoft.com/office/officeart/2005/8/layout/radial6"/>
    <dgm:cxn modelId="{CFE21872-A8E1-429D-9098-60FF8E36E60C}" type="presParOf" srcId="{042556A8-0E42-40D8-BAF9-A739F3B2CA71}" destId="{FCFD75AA-794E-41F7-A6E0-8F994F44583B}" srcOrd="20" destOrd="0" presId="urn:microsoft.com/office/officeart/2005/8/layout/radial6"/>
    <dgm:cxn modelId="{DA389B87-547D-4C3F-8A2E-62BF0CCD0884}" type="presParOf" srcId="{042556A8-0E42-40D8-BAF9-A739F3B2CA71}" destId="{CB298CB4-F57F-4454-94E5-D486483B9CD2}" srcOrd="21" destOrd="0" presId="urn:microsoft.com/office/officeart/2005/8/layout/radial6"/>
    <dgm:cxn modelId="{A26B6A98-F30D-4FF5-9B1D-D06CD6E15BF6}" type="presParOf" srcId="{042556A8-0E42-40D8-BAF9-A739F3B2CA71}" destId="{4274783B-BBB3-4E0B-94D1-734BFD8A44E6}" srcOrd="22" destOrd="0" presId="urn:microsoft.com/office/officeart/2005/8/layout/radial6"/>
    <dgm:cxn modelId="{8DD1E621-B2BD-4E8C-B664-BFA0CFFBB8DB}" type="presParOf" srcId="{042556A8-0E42-40D8-BAF9-A739F3B2CA71}" destId="{3C3ED8B1-9702-45E1-8D2B-772C33CA024C}" srcOrd="23" destOrd="0" presId="urn:microsoft.com/office/officeart/2005/8/layout/radial6"/>
    <dgm:cxn modelId="{0B969AE1-CB42-4B12-8ADE-A0FA04D55E7C}" type="presParOf" srcId="{042556A8-0E42-40D8-BAF9-A739F3B2CA71}" destId="{C79E2B84-742D-492A-AAD4-BC8BD87F43D7}" srcOrd="24" destOrd="0" presId="urn:microsoft.com/office/officeart/2005/8/layout/radial6"/>
    <dgm:cxn modelId="{16F86ADC-2D89-4186-A6A5-5CD0BDF628D8}" type="presParOf" srcId="{042556A8-0E42-40D8-BAF9-A739F3B2CA71}" destId="{23075E0A-7C72-4702-9F82-FB86FC9F3009}" srcOrd="25" destOrd="0" presId="urn:microsoft.com/office/officeart/2005/8/layout/radial6"/>
    <dgm:cxn modelId="{B63D6023-6304-4024-85DC-3B522934379D}" type="presParOf" srcId="{042556A8-0E42-40D8-BAF9-A739F3B2CA71}" destId="{F6B8E62A-1BC9-4571-9E1A-1333B2A78710}" srcOrd="26" destOrd="0" presId="urn:microsoft.com/office/officeart/2005/8/layout/radial6"/>
    <dgm:cxn modelId="{C63D4B95-26D2-4C21-94B5-4AB4B666D6D2}" type="presParOf" srcId="{042556A8-0E42-40D8-BAF9-A739F3B2CA71}" destId="{385DE8A5-5B94-4083-AA0D-4029EC65D176}" srcOrd="27" destOrd="0" presId="urn:microsoft.com/office/officeart/2005/8/layout/radial6"/>
    <dgm:cxn modelId="{147E6E3C-5F6B-4A2B-A1A4-7A863E76B9A5}" type="presParOf" srcId="{042556A8-0E42-40D8-BAF9-A739F3B2CA71}" destId="{B0BE6445-E0EC-4918-BF76-F490BB69BBD6}" srcOrd="28" destOrd="0" presId="urn:microsoft.com/office/officeart/2005/8/layout/radial6"/>
    <dgm:cxn modelId="{A604CC50-FFD2-4510-AB6A-D432C2193955}" type="presParOf" srcId="{042556A8-0E42-40D8-BAF9-A739F3B2CA71}" destId="{00E08DBC-71C3-4DDC-AE3D-C344DF4DC609}" srcOrd="29" destOrd="0" presId="urn:microsoft.com/office/officeart/2005/8/layout/radial6"/>
    <dgm:cxn modelId="{248229CE-70F2-4113-877D-D20F1E761564}" type="presParOf" srcId="{042556A8-0E42-40D8-BAF9-A739F3B2CA71}" destId="{CDA18C8A-09BF-4069-B5A9-424BEA9C931B}" srcOrd="30"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18C8A-09BF-4069-B5A9-424BEA9C931B}">
      <dsp:nvSpPr>
        <dsp:cNvPr id="0" name=""/>
        <dsp:cNvSpPr/>
      </dsp:nvSpPr>
      <dsp:spPr>
        <a:xfrm>
          <a:off x="2993497" y="609313"/>
          <a:ext cx="6046203" cy="6046203"/>
        </a:xfrm>
        <a:prstGeom prst="blockArc">
          <a:avLst>
            <a:gd name="adj1" fmla="val 14177333"/>
            <a:gd name="adj2" fmla="val 17469430"/>
            <a:gd name="adj3" fmla="val 27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5DE8A5-5B94-4083-AA0D-4029EC65D176}">
      <dsp:nvSpPr>
        <dsp:cNvPr id="0" name=""/>
        <dsp:cNvSpPr/>
      </dsp:nvSpPr>
      <dsp:spPr>
        <a:xfrm>
          <a:off x="1700076" y="1088662"/>
          <a:ext cx="6046203" cy="6046203"/>
        </a:xfrm>
        <a:prstGeom prst="blockArc">
          <a:avLst>
            <a:gd name="adj1" fmla="val 12666555"/>
            <a:gd name="adj2" fmla="val 15782472"/>
            <a:gd name="adj3" fmla="val 27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9E2B84-742D-492A-AAD4-BC8BD87F43D7}">
      <dsp:nvSpPr>
        <dsp:cNvPr id="0" name=""/>
        <dsp:cNvSpPr/>
      </dsp:nvSpPr>
      <dsp:spPr>
        <a:xfrm>
          <a:off x="2030360" y="308219"/>
          <a:ext cx="6046203" cy="6046203"/>
        </a:xfrm>
        <a:prstGeom prst="blockArc">
          <a:avLst>
            <a:gd name="adj1" fmla="val 9104841"/>
            <a:gd name="adj2" fmla="val 11686020"/>
            <a:gd name="adj3" fmla="val 27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298CB4-F57F-4454-94E5-D486483B9CD2}">
      <dsp:nvSpPr>
        <dsp:cNvPr id="0" name=""/>
        <dsp:cNvSpPr/>
      </dsp:nvSpPr>
      <dsp:spPr>
        <a:xfrm>
          <a:off x="1824551" y="-21290"/>
          <a:ext cx="6046203" cy="6046203"/>
        </a:xfrm>
        <a:prstGeom prst="blockArc">
          <a:avLst>
            <a:gd name="adj1" fmla="val 5632688"/>
            <a:gd name="adj2" fmla="val 8656534"/>
            <a:gd name="adj3" fmla="val 27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B0DB1C-D804-4605-8F9E-46486316816C}">
      <dsp:nvSpPr>
        <dsp:cNvPr id="0" name=""/>
        <dsp:cNvSpPr/>
      </dsp:nvSpPr>
      <dsp:spPr>
        <a:xfrm>
          <a:off x="3469711" y="612788"/>
          <a:ext cx="6046203" cy="6046203"/>
        </a:xfrm>
        <a:prstGeom prst="blockArc">
          <a:avLst>
            <a:gd name="adj1" fmla="val 4221809"/>
            <a:gd name="adj2" fmla="val 7696636"/>
            <a:gd name="adj3" fmla="val 27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BA9813-C4C6-4D72-AB17-C8C4B0544D9A}">
      <dsp:nvSpPr>
        <dsp:cNvPr id="0" name=""/>
        <dsp:cNvSpPr/>
      </dsp:nvSpPr>
      <dsp:spPr>
        <a:xfrm>
          <a:off x="5167617" y="521801"/>
          <a:ext cx="6046203" cy="6046203"/>
        </a:xfrm>
        <a:prstGeom prst="blockArc">
          <a:avLst>
            <a:gd name="adj1" fmla="val 3278458"/>
            <a:gd name="adj2" fmla="val 6210101"/>
            <a:gd name="adj3" fmla="val 27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99C978-2CFB-4B18-B18E-F4AC0E4A1C57}">
      <dsp:nvSpPr>
        <dsp:cNvPr id="0" name=""/>
        <dsp:cNvSpPr/>
      </dsp:nvSpPr>
      <dsp:spPr>
        <a:xfrm>
          <a:off x="6760061" y="-25157"/>
          <a:ext cx="6046203" cy="6046203"/>
        </a:xfrm>
        <a:prstGeom prst="blockArc">
          <a:avLst>
            <a:gd name="adj1" fmla="val 2201718"/>
            <a:gd name="adj2" fmla="val 5246807"/>
            <a:gd name="adj3" fmla="val 27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468659-0D2F-4BAD-A5BD-CC67BB7CE0FB}">
      <dsp:nvSpPr>
        <dsp:cNvPr id="0" name=""/>
        <dsp:cNvSpPr/>
      </dsp:nvSpPr>
      <dsp:spPr>
        <a:xfrm>
          <a:off x="6543092" y="310884"/>
          <a:ext cx="6046203" cy="6046203"/>
        </a:xfrm>
        <a:prstGeom prst="blockArc">
          <a:avLst>
            <a:gd name="adj1" fmla="val 20494117"/>
            <a:gd name="adj2" fmla="val 1740125"/>
            <a:gd name="adj3" fmla="val 27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D49F40-0716-4851-B189-CE518E3F93E8}">
      <dsp:nvSpPr>
        <dsp:cNvPr id="0" name=""/>
        <dsp:cNvSpPr/>
      </dsp:nvSpPr>
      <dsp:spPr>
        <a:xfrm>
          <a:off x="6957623" y="1118012"/>
          <a:ext cx="6046203" cy="6046203"/>
        </a:xfrm>
        <a:prstGeom prst="blockArc">
          <a:avLst>
            <a:gd name="adj1" fmla="val 16176603"/>
            <a:gd name="adj2" fmla="val 19443750"/>
            <a:gd name="adj3" fmla="val 27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6206F5-9B9E-4AE1-AC50-ECE5F0ED98DB}">
      <dsp:nvSpPr>
        <dsp:cNvPr id="0" name=""/>
        <dsp:cNvSpPr/>
      </dsp:nvSpPr>
      <dsp:spPr>
        <a:xfrm>
          <a:off x="5224965" y="577254"/>
          <a:ext cx="6046203" cy="6046203"/>
        </a:xfrm>
        <a:prstGeom prst="blockArc">
          <a:avLst>
            <a:gd name="adj1" fmla="val 14831797"/>
            <a:gd name="adj2" fmla="val 18303359"/>
            <a:gd name="adj3" fmla="val 27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2C697B-3A2C-4540-8628-D6152F4DF617}">
      <dsp:nvSpPr>
        <dsp:cNvPr id="0" name=""/>
        <dsp:cNvSpPr/>
      </dsp:nvSpPr>
      <dsp:spPr>
        <a:xfrm>
          <a:off x="4798622" y="1786526"/>
          <a:ext cx="4588058" cy="3597752"/>
        </a:xfrm>
        <a:prstGeom prst="ellipse">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Roboto" panose="02000000000000000000" pitchFamily="2" charset="0"/>
              <a:ea typeface="Roboto" panose="02000000000000000000" pitchFamily="2" charset="0"/>
              <a:cs typeface="Roboto" panose="02000000000000000000" pitchFamily="2" charset="0"/>
            </a:rPr>
            <a:t>CSR Activity</a:t>
          </a:r>
        </a:p>
        <a:p>
          <a:pPr marL="0" lvl="0" indent="0" algn="ctr" defTabSz="1422400">
            <a:lnSpc>
              <a:spcPct val="90000"/>
            </a:lnSpc>
            <a:spcBef>
              <a:spcPct val="0"/>
            </a:spcBef>
            <a:spcAft>
              <a:spcPct val="35000"/>
            </a:spcAft>
            <a:buNone/>
          </a:pPr>
          <a:r>
            <a:rPr lang="en-US" sz="3200" b="1" kern="1200" dirty="0">
              <a:latin typeface="Roboto" panose="02000000000000000000" pitchFamily="2" charset="0"/>
              <a:ea typeface="Roboto" panose="02000000000000000000" pitchFamily="2" charset="0"/>
              <a:cs typeface="Roboto" panose="02000000000000000000" pitchFamily="2" charset="0"/>
            </a:rPr>
            <a:t>Schedule VII under Companies Act, 2013</a:t>
          </a:r>
        </a:p>
      </dsp:txBody>
      <dsp:txXfrm>
        <a:off x="5470528" y="2313405"/>
        <a:ext cx="3244246" cy="2543994"/>
      </dsp:txXfrm>
    </dsp:sp>
    <dsp:sp modelId="{2E24A5CB-0DCB-41AC-9F4C-EC76F7F183DA}">
      <dsp:nvSpPr>
        <dsp:cNvPr id="0" name=""/>
        <dsp:cNvSpPr/>
      </dsp:nvSpPr>
      <dsp:spPr>
        <a:xfrm>
          <a:off x="5571557" y="-341900"/>
          <a:ext cx="3042123" cy="2388017"/>
        </a:xfrm>
        <a:prstGeom prst="ellipse">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Promotion of Education</a:t>
          </a:r>
        </a:p>
      </dsp:txBody>
      <dsp:txXfrm>
        <a:off x="6017066" y="7817"/>
        <a:ext cx="2151105" cy="1688583"/>
      </dsp:txXfrm>
    </dsp:sp>
    <dsp:sp modelId="{2981D3E5-8D87-4347-850C-43130012BC99}">
      <dsp:nvSpPr>
        <dsp:cNvPr id="0" name=""/>
        <dsp:cNvSpPr/>
      </dsp:nvSpPr>
      <dsp:spPr>
        <a:xfrm>
          <a:off x="8439373" y="-34088"/>
          <a:ext cx="3042123" cy="2388017"/>
        </a:xfrm>
        <a:prstGeom prst="ellipse">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Eradication of Hunger, Poverty &amp; Malnutrition</a:t>
          </a:r>
        </a:p>
      </dsp:txBody>
      <dsp:txXfrm>
        <a:off x="8884882" y="315629"/>
        <a:ext cx="2151105" cy="1688583"/>
      </dsp:txXfrm>
    </dsp:sp>
    <dsp:sp modelId="{65C03523-D3E3-4AE1-AD1C-712FE762B544}">
      <dsp:nvSpPr>
        <dsp:cNvPr id="0" name=""/>
        <dsp:cNvSpPr/>
      </dsp:nvSpPr>
      <dsp:spPr>
        <a:xfrm>
          <a:off x="10873465" y="1197395"/>
          <a:ext cx="3042123" cy="2388017"/>
        </a:xfrm>
        <a:prstGeom prst="ellipse">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Promoting Gender Equality and Women Empowerment</a:t>
          </a:r>
        </a:p>
      </dsp:txBody>
      <dsp:txXfrm>
        <a:off x="11318974" y="1547112"/>
        <a:ext cx="2151105" cy="1688583"/>
      </dsp:txXfrm>
    </dsp:sp>
    <dsp:sp modelId="{00F18993-C59C-4D01-8247-2E29254B8C7D}">
      <dsp:nvSpPr>
        <dsp:cNvPr id="0" name=""/>
        <dsp:cNvSpPr/>
      </dsp:nvSpPr>
      <dsp:spPr>
        <a:xfrm>
          <a:off x="10652551" y="3585417"/>
          <a:ext cx="3042123" cy="2388017"/>
        </a:xfrm>
        <a:prstGeom prst="ellipse">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Measure Benefits to widows of Armed forces and their dependents</a:t>
          </a:r>
        </a:p>
      </dsp:txBody>
      <dsp:txXfrm>
        <a:off x="11098060" y="3935134"/>
        <a:ext cx="2151105" cy="1688583"/>
      </dsp:txXfrm>
    </dsp:sp>
    <dsp:sp modelId="{C79E96D8-77E9-4336-B4B1-1DC293763988}">
      <dsp:nvSpPr>
        <dsp:cNvPr id="0" name=""/>
        <dsp:cNvSpPr/>
      </dsp:nvSpPr>
      <dsp:spPr>
        <a:xfrm>
          <a:off x="8394909" y="4782238"/>
          <a:ext cx="3042123" cy="2388017"/>
        </a:xfrm>
        <a:prstGeom prst="ellipse">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Environmental sustainability</a:t>
          </a:r>
        </a:p>
      </dsp:txBody>
      <dsp:txXfrm>
        <a:off x="8840418" y="5131955"/>
        <a:ext cx="2151105" cy="1688583"/>
      </dsp:txXfrm>
    </dsp:sp>
    <dsp:sp modelId="{BC349412-58AE-4902-858E-B697AD5CC994}">
      <dsp:nvSpPr>
        <dsp:cNvPr id="0" name=""/>
        <dsp:cNvSpPr/>
      </dsp:nvSpPr>
      <dsp:spPr>
        <a:xfrm>
          <a:off x="5973610" y="5249764"/>
          <a:ext cx="3042123" cy="2388017"/>
        </a:xfrm>
        <a:prstGeom prst="ellipse">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Protection of Art and culture</a:t>
          </a:r>
        </a:p>
      </dsp:txBody>
      <dsp:txXfrm>
        <a:off x="6419119" y="5599481"/>
        <a:ext cx="2151105" cy="1688583"/>
      </dsp:txXfrm>
    </dsp:sp>
    <dsp:sp modelId="{664AA638-A2CD-4785-B036-8A091777C142}">
      <dsp:nvSpPr>
        <dsp:cNvPr id="0" name=""/>
        <dsp:cNvSpPr/>
      </dsp:nvSpPr>
      <dsp:spPr>
        <a:xfrm>
          <a:off x="3124955" y="4782238"/>
          <a:ext cx="3042123" cy="2388017"/>
        </a:xfrm>
        <a:prstGeom prst="ellipse">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Slum Area development</a:t>
          </a:r>
        </a:p>
      </dsp:txBody>
      <dsp:txXfrm>
        <a:off x="3570464" y="5131955"/>
        <a:ext cx="2151105" cy="1688583"/>
      </dsp:txXfrm>
    </dsp:sp>
    <dsp:sp modelId="{4274783B-BBB3-4E0B-94D1-734BFD8A44E6}">
      <dsp:nvSpPr>
        <dsp:cNvPr id="0" name=""/>
        <dsp:cNvSpPr/>
      </dsp:nvSpPr>
      <dsp:spPr>
        <a:xfrm>
          <a:off x="906299" y="3548524"/>
          <a:ext cx="3042123" cy="2388017"/>
        </a:xfrm>
        <a:prstGeom prst="ellipse">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Disaster management, relief and rehabilitation</a:t>
          </a:r>
        </a:p>
      </dsp:txBody>
      <dsp:txXfrm>
        <a:off x="1351808" y="3898241"/>
        <a:ext cx="2151105" cy="1688583"/>
      </dsp:txXfrm>
    </dsp:sp>
    <dsp:sp modelId="{23075E0A-7C72-4702-9F82-FB86FC9F3009}">
      <dsp:nvSpPr>
        <dsp:cNvPr id="0" name=""/>
        <dsp:cNvSpPr/>
      </dsp:nvSpPr>
      <dsp:spPr>
        <a:xfrm>
          <a:off x="649608" y="1377421"/>
          <a:ext cx="3042123" cy="2388017"/>
        </a:xfrm>
        <a:prstGeom prst="ellipse">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Promotion of sports</a:t>
          </a:r>
        </a:p>
      </dsp:txBody>
      <dsp:txXfrm>
        <a:off x="1095117" y="1727138"/>
        <a:ext cx="2151105" cy="1688583"/>
      </dsp:txXfrm>
    </dsp:sp>
    <dsp:sp modelId="{B0BE6445-E0EC-4918-BF76-F490BB69BBD6}">
      <dsp:nvSpPr>
        <dsp:cNvPr id="0" name=""/>
        <dsp:cNvSpPr/>
      </dsp:nvSpPr>
      <dsp:spPr>
        <a:xfrm>
          <a:off x="2840919" y="-148386"/>
          <a:ext cx="3042123" cy="2601698"/>
        </a:xfrm>
        <a:prstGeom prst="ellipse">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prstClr val="black"/>
              </a:solidFill>
              <a:latin typeface="Roboto" panose="02000000000000000000" pitchFamily="2" charset="0"/>
              <a:ea typeface="Roboto" panose="02000000000000000000" pitchFamily="2" charset="0"/>
              <a:cs typeface="Roboto" panose="02000000000000000000" pitchFamily="2" charset="0"/>
            </a:rPr>
            <a:t>Setting up public libraries</a:t>
          </a:r>
        </a:p>
      </dsp:txBody>
      <dsp:txXfrm>
        <a:off x="3286428" y="232624"/>
        <a:ext cx="2151105" cy="183967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523528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48967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778748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94282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8421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15583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864823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554889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996405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08524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020273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032444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86973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970445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171510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52036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700252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88440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630941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53" name="Google Shape;153;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26881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406185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446752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12996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38998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275150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4615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0160"/>
            <a:ext cx="14630400" cy="823976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808481" y="2885441"/>
            <a:ext cx="9320323" cy="1975562"/>
          </a:xfrm>
        </p:spPr>
        <p:txBody>
          <a:bodyPr anchor="b">
            <a:noAutofit/>
          </a:bodyPr>
          <a:lstStyle>
            <a:lvl1pPr algn="r">
              <a:defRPr sz="648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808481" y="4861000"/>
            <a:ext cx="9320323" cy="1316279"/>
          </a:xfrm>
        </p:spPr>
        <p:txBody>
          <a:bodyPr anchor="t"/>
          <a:lstStyle>
            <a:lvl1pPr marL="0" indent="0" algn="r">
              <a:buNone/>
              <a:defRPr>
                <a:solidFill>
                  <a:schemeClr val="tx1">
                    <a:lumMod val="50000"/>
                    <a:lumOff val="50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33962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731520"/>
            <a:ext cx="10316002" cy="4084320"/>
          </a:xfrm>
        </p:spPr>
        <p:txBody>
          <a:bodyPr anchor="ctr">
            <a:normAutofit/>
          </a:bodyPr>
          <a:lstStyle>
            <a:lvl1pPr algn="l">
              <a:defRPr sz="5280" b="0" cap="none"/>
            </a:lvl1pPr>
          </a:lstStyle>
          <a:p>
            <a:r>
              <a:rPr lang="en-US"/>
              <a:t>Click to edit Master title style</a:t>
            </a:r>
            <a:endParaRPr lang="en-US" dirty="0"/>
          </a:p>
        </p:txBody>
      </p:sp>
      <p:sp>
        <p:nvSpPr>
          <p:cNvPr id="3" name="Text Placeholder 2"/>
          <p:cNvSpPr>
            <a:spLocks noGrp="1"/>
          </p:cNvSpPr>
          <p:nvPr>
            <p:ph type="body" idx="1"/>
          </p:nvPr>
        </p:nvSpPr>
        <p:spPr>
          <a:xfrm>
            <a:off x="812802" y="5364480"/>
            <a:ext cx="10316002" cy="1885154"/>
          </a:xfrm>
        </p:spPr>
        <p:txBody>
          <a:bodyPr anchor="ctr">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376278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7601" y="731520"/>
            <a:ext cx="9712961" cy="3627120"/>
          </a:xfrm>
        </p:spPr>
        <p:txBody>
          <a:bodyPr anchor="ctr">
            <a:normAutofit/>
          </a:bodyPr>
          <a:lstStyle>
            <a:lvl1pPr algn="l">
              <a:defRPr sz="528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639367" y="4358640"/>
            <a:ext cx="8669429" cy="457200"/>
          </a:xfrm>
        </p:spPr>
        <p:txBody>
          <a:bodyPr anchor="ctr">
            <a:noAutofit/>
          </a:bodyPr>
          <a:lstStyle>
            <a:lvl1pPr marL="0" indent="0">
              <a:buFontTx/>
              <a:buNone/>
              <a:defRPr sz="1920">
                <a:solidFill>
                  <a:schemeClr val="tx1">
                    <a:lumMod val="50000"/>
                    <a:lumOff val="50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3" name="Text Placeholder 2"/>
          <p:cNvSpPr>
            <a:spLocks noGrp="1"/>
          </p:cNvSpPr>
          <p:nvPr>
            <p:ph type="body" idx="1"/>
          </p:nvPr>
        </p:nvSpPr>
        <p:spPr>
          <a:xfrm>
            <a:off x="812802" y="5364480"/>
            <a:ext cx="10316002" cy="1885154"/>
          </a:xfrm>
        </p:spPr>
        <p:txBody>
          <a:bodyPr anchor="ctr">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0" name="TextBox 19"/>
          <p:cNvSpPr txBox="1"/>
          <p:nvPr/>
        </p:nvSpPr>
        <p:spPr>
          <a:xfrm>
            <a:off x="650244" y="948454"/>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0671613" y="34638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latin typeface="Arial"/>
              </a:rPr>
              <a:t>”</a:t>
            </a:r>
            <a:endParaRPr lang="en-US" sz="1680" dirty="0">
              <a:solidFill>
                <a:schemeClr val="accent1">
                  <a:lumMod val="60000"/>
                  <a:lumOff val="40000"/>
                </a:schemeClr>
              </a:solidFill>
              <a:latin typeface="Arial"/>
            </a:endParaRPr>
          </a:p>
        </p:txBody>
      </p:sp>
    </p:spTree>
    <p:extLst>
      <p:ext uri="{BB962C8B-B14F-4D97-AF65-F5344CB8AC3E}">
        <p14:creationId xmlns:p14="http://schemas.microsoft.com/office/powerpoint/2010/main" val="10920825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802" y="2318386"/>
            <a:ext cx="10316002" cy="3114552"/>
          </a:xfrm>
        </p:spPr>
        <p:txBody>
          <a:bodyPr anchor="b">
            <a:normAutofit/>
          </a:bodyPr>
          <a:lstStyle>
            <a:lvl1pPr algn="l">
              <a:defRPr sz="5280" b="0" cap="none"/>
            </a:lvl1pPr>
          </a:lstStyle>
          <a:p>
            <a:r>
              <a:rPr lang="en-US"/>
              <a:t>Click to edit Master title style</a:t>
            </a:r>
            <a:endParaRPr lang="en-US" dirty="0"/>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2637958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7601" y="731520"/>
            <a:ext cx="9712961" cy="3627120"/>
          </a:xfrm>
        </p:spPr>
        <p:txBody>
          <a:bodyPr anchor="ctr">
            <a:normAutofit/>
          </a:bodyPr>
          <a:lstStyle>
            <a:lvl1pPr algn="l">
              <a:defRPr sz="528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9" y="4815840"/>
            <a:ext cx="10316003" cy="617098"/>
          </a:xfrm>
        </p:spPr>
        <p:txBody>
          <a:bodyPr anchor="b">
            <a:noAutofit/>
          </a:bodyPr>
          <a:lstStyle>
            <a:lvl1pPr marL="0" indent="0">
              <a:buFontTx/>
              <a:buNone/>
              <a:defRPr sz="2880">
                <a:solidFill>
                  <a:schemeClr val="tx1">
                    <a:lumMod val="75000"/>
                    <a:lumOff val="25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650244" y="948454"/>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0671613" y="34638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650165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2959" y="731520"/>
            <a:ext cx="10305844" cy="3627120"/>
          </a:xfrm>
        </p:spPr>
        <p:txBody>
          <a:bodyPr anchor="ctr">
            <a:normAutofit/>
          </a:bodyPr>
          <a:lstStyle>
            <a:lvl1pPr algn="l">
              <a:defRPr sz="528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9" y="4815840"/>
            <a:ext cx="10316003" cy="617098"/>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506658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93344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61208" y="731520"/>
            <a:ext cx="1565692" cy="630174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802" y="731520"/>
            <a:ext cx="8472180" cy="63017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7497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2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1937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2" y="3241041"/>
            <a:ext cx="10316002" cy="2191897"/>
          </a:xfrm>
        </p:spPr>
        <p:txBody>
          <a:bodyPr anchor="b"/>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12802" y="5432938"/>
            <a:ext cx="10316002" cy="1032480"/>
          </a:xfrm>
        </p:spPr>
        <p:txBody>
          <a:bodyPr anchor="t"/>
          <a:lstStyle>
            <a:lvl1pPr marL="0" indent="0" algn="l">
              <a:buNone/>
              <a:defRPr sz="240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8731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592707"/>
            <a:ext cx="5020842" cy="4656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07964" y="2592707"/>
            <a:ext cx="5020841" cy="4656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38294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0894" y="2593180"/>
            <a:ext cx="5022748"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810894" y="3284695"/>
            <a:ext cx="5022748" cy="396494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06059" y="2593180"/>
            <a:ext cx="5022742"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06062" y="3284695"/>
            <a:ext cx="5022740" cy="396494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1120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1" y="731520"/>
            <a:ext cx="10316002" cy="158496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2891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9825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1798325"/>
            <a:ext cx="4625434" cy="1534159"/>
          </a:xfrm>
        </p:spPr>
        <p:txBody>
          <a:bodyPr anchor="b">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712554" y="617910"/>
            <a:ext cx="5416249" cy="66317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801" y="3332483"/>
            <a:ext cx="4625434" cy="3101339"/>
          </a:xfrm>
        </p:spPr>
        <p:txBody>
          <a:bodyPr>
            <a:normAutofit/>
          </a:bodyPr>
          <a:lstStyle>
            <a:lvl1pPr marL="0" indent="0">
              <a:buNone/>
              <a:defRPr sz="1680"/>
            </a:lvl1pPr>
            <a:lvl2pPr marL="548476" indent="0">
              <a:buNone/>
              <a:defRPr sz="1680"/>
            </a:lvl2pPr>
            <a:lvl3pPr marL="1096951" indent="0">
              <a:buNone/>
              <a:defRPr sz="1440"/>
            </a:lvl3pPr>
            <a:lvl4pPr marL="1645427" indent="0">
              <a:buNone/>
              <a:defRPr sz="1200"/>
            </a:lvl4pPr>
            <a:lvl5pPr marL="2193901" indent="0">
              <a:buNone/>
              <a:defRPr sz="1200"/>
            </a:lvl5pPr>
            <a:lvl6pPr marL="2742377" indent="0">
              <a:buNone/>
              <a:defRPr sz="1200"/>
            </a:lvl6pPr>
            <a:lvl7pPr marL="3290852" indent="0">
              <a:buNone/>
              <a:defRPr sz="1200"/>
            </a:lvl7pPr>
            <a:lvl8pPr marL="3839328" indent="0">
              <a:buNone/>
              <a:defRPr sz="1200"/>
            </a:lvl8pPr>
            <a:lvl9pPr marL="438780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9023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5760720"/>
            <a:ext cx="10316000" cy="680086"/>
          </a:xfrm>
        </p:spPr>
        <p:txBody>
          <a:bodyPr anchor="b">
            <a:normAutofit/>
          </a:bodyPr>
          <a:lstStyle>
            <a:lvl1pPr algn="l">
              <a:defRPr sz="288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801" y="731520"/>
            <a:ext cx="10316002" cy="4614862"/>
          </a:xfrm>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812802" y="6440806"/>
            <a:ext cx="10316000" cy="808829"/>
          </a:xfrm>
        </p:spPr>
        <p:txBody>
          <a:bodyPr>
            <a:normAutofit/>
          </a:bodyPr>
          <a:lstStyle>
            <a:lvl1pPr marL="0" indent="0">
              <a:buNone/>
              <a:defRPr sz="14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21672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0160"/>
            <a:ext cx="14630400" cy="823976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1" y="731520"/>
            <a:ext cx="10316002" cy="158496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12801" y="2592707"/>
            <a:ext cx="10316002" cy="46569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46160" y="7249635"/>
            <a:ext cx="1094327" cy="438150"/>
          </a:xfrm>
          <a:prstGeom prst="rect">
            <a:avLst/>
          </a:prstGeom>
        </p:spPr>
        <p:txBody>
          <a:bodyPr vert="horz" lIns="91440" tIns="45720" rIns="91440" bIns="45720" rtlCol="0" anchor="ctr"/>
          <a:lstStyle>
            <a:lvl1pPr algn="r">
              <a:defRPr sz="108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812801" y="7249635"/>
            <a:ext cx="7557134" cy="438150"/>
          </a:xfrm>
          <a:prstGeom prst="rect">
            <a:avLst/>
          </a:prstGeom>
        </p:spPr>
        <p:txBody>
          <a:bodyPr vert="horz" lIns="91440" tIns="45720" rIns="91440" bIns="45720" rtlCol="0" anchor="ctr"/>
          <a:lstStyle>
            <a:lvl1pPr algn="l">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08796" y="7249635"/>
            <a:ext cx="820007" cy="438150"/>
          </a:xfrm>
          <a:prstGeom prst="rect">
            <a:avLst/>
          </a:prstGeom>
        </p:spPr>
        <p:txBody>
          <a:bodyPr vert="horz" lIns="91440" tIns="45720" rIns="91440" bIns="45720" rtlCol="0" anchor="ctr"/>
          <a:lstStyle>
            <a:lvl1pPr algn="r">
              <a:defRPr sz="108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50282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defTabSz="548640" rtl="0" eaLnBrk="1" latinLnBrk="0" hangingPunct="1">
        <a:spcBef>
          <a:spcPct val="0"/>
        </a:spcBef>
        <a:buNone/>
        <a:defRPr sz="432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411480" algn="l" defTabSz="548640" rtl="0" eaLnBrk="1" latinLnBrk="0" hangingPunct="1">
        <a:spcBef>
          <a:spcPts val="1200"/>
        </a:spcBef>
        <a:spcAft>
          <a:spcPts val="0"/>
        </a:spcAft>
        <a:buClr>
          <a:schemeClr val="accent1"/>
        </a:buClr>
        <a:buSzPct val="80000"/>
        <a:buFont typeface="Wingdings 3" charset="2"/>
        <a:buChar char=""/>
        <a:defRPr sz="2160" kern="1200">
          <a:solidFill>
            <a:schemeClr val="tx1">
              <a:lumMod val="75000"/>
              <a:lumOff val="25000"/>
            </a:schemeClr>
          </a:solidFill>
          <a:latin typeface="+mn-lt"/>
          <a:ea typeface="+mn-ea"/>
          <a:cs typeface="+mn-cs"/>
        </a:defRPr>
      </a:lvl1pPr>
      <a:lvl2pPr marL="891540" indent="-342900" algn="l" defTabSz="548640" rtl="0" eaLnBrk="1" latinLnBrk="0" hangingPunct="1">
        <a:spcBef>
          <a:spcPts val="1200"/>
        </a:spcBef>
        <a:spcAft>
          <a:spcPts val="0"/>
        </a:spcAft>
        <a:buClr>
          <a:schemeClr val="accent1"/>
        </a:buClr>
        <a:buSzPct val="80000"/>
        <a:buFont typeface="Wingdings 3" charset="2"/>
        <a:buChar char=""/>
        <a:defRPr sz="1920" kern="1200">
          <a:solidFill>
            <a:schemeClr val="tx1">
              <a:lumMod val="75000"/>
              <a:lumOff val="25000"/>
            </a:schemeClr>
          </a:solidFill>
          <a:latin typeface="+mn-lt"/>
          <a:ea typeface="+mn-ea"/>
          <a:cs typeface="+mn-cs"/>
        </a:defRPr>
      </a:lvl2pPr>
      <a:lvl3pPr marL="1371600" indent="-274320" algn="l" defTabSz="548640" rtl="0" eaLnBrk="1" latinLnBrk="0" hangingPunct="1">
        <a:spcBef>
          <a:spcPts val="12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3pPr>
      <a:lvl4pPr marL="192024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4pPr>
      <a:lvl5pPr marL="246888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5pPr>
      <a:lvl6pPr marL="301752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6pPr>
      <a:lvl7pPr marL="356616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7pPr>
      <a:lvl8pPr marL="411480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8pPr>
      <a:lvl9pPr marL="466344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PNG"/><Relationship Id="rId7" Type="http://schemas.openxmlformats.org/officeDocument/2006/relationships/diagramLayout" Target="../diagrams/layou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b="0" i="0" u="none" strike="noStrike" cap="none" dirty="0">
              <a:solidFill>
                <a:schemeClr val="lt1"/>
              </a:solidFill>
              <a:latin typeface="Calibri"/>
              <a:ea typeface="Calibri"/>
              <a:cs typeface="Calibri"/>
              <a:sym typeface="Calibri"/>
            </a:endParaRPr>
          </a:p>
        </p:txBody>
      </p:sp>
      <p:pic>
        <p:nvPicPr>
          <p:cNvPr id="85" name="Google Shape;85;p13" descr="D:\Anuradha 2018\2021\Verendra Kalra &amp; Co\Presentation Slides\JPG\Presentation Slides-01.jpg"/>
          <p:cNvPicPr preferRelativeResize="0"/>
          <p:nvPr/>
        </p:nvPicPr>
        <p:blipFill rotWithShape="1">
          <a:blip r:embed="rId3">
            <a:alphaModFix/>
          </a:blip>
          <a:srcRect/>
          <a:stretch/>
        </p:blipFill>
        <p:spPr>
          <a:xfrm>
            <a:off x="1" y="-15284"/>
            <a:ext cx="14630399" cy="8229600"/>
          </a:xfrm>
          <a:prstGeom prst="rect">
            <a:avLst/>
          </a:prstGeom>
          <a:noFill/>
          <a:ln>
            <a:noFill/>
          </a:ln>
        </p:spPr>
      </p:pic>
      <p:pic>
        <p:nvPicPr>
          <p:cNvPr id="86" name="Google Shape;86;p13" descr="D:\Anuradha 2018\2021\Verendra Kalra &amp; Co\FINAL LOGO\VK&amp;CO\PNG\Verendra Kalra &amp; Co Logo-01.png"/>
          <p:cNvPicPr preferRelativeResize="0"/>
          <p:nvPr/>
        </p:nvPicPr>
        <p:blipFill rotWithShape="1">
          <a:blip r:embed="rId4">
            <a:alphaModFix/>
          </a:blip>
          <a:srcRect/>
          <a:stretch/>
        </p:blipFill>
        <p:spPr>
          <a:xfrm>
            <a:off x="11864316" y="304800"/>
            <a:ext cx="2385084" cy="990600"/>
          </a:xfrm>
          <a:prstGeom prst="rect">
            <a:avLst/>
          </a:prstGeom>
          <a:noFill/>
          <a:ln>
            <a:noFill/>
          </a:ln>
        </p:spPr>
      </p:pic>
      <p:sp>
        <p:nvSpPr>
          <p:cNvPr id="87" name="Google Shape;87;p13"/>
          <p:cNvSpPr txBox="1"/>
          <p:nvPr/>
        </p:nvSpPr>
        <p:spPr>
          <a:xfrm>
            <a:off x="1187117" y="1106905"/>
            <a:ext cx="106772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i="0" u="none" strike="noStrike" cap="none" dirty="0">
                <a:solidFill>
                  <a:schemeClr val="lt1"/>
                </a:solidFill>
                <a:latin typeface="Roboto"/>
                <a:ea typeface="Roboto"/>
                <a:cs typeface="Roboto"/>
                <a:sym typeface="Roboto"/>
              </a:rPr>
              <a:t>Navigating Transparent Evolution of Business: CSR, MSME Filings and </a:t>
            </a:r>
            <a:r>
              <a:rPr lang="en-US" sz="4800" b="1" i="0" u="none" strike="noStrike" cap="none" dirty="0" err="1">
                <a:solidFill>
                  <a:schemeClr val="lt1"/>
                </a:solidFill>
                <a:latin typeface="Roboto"/>
                <a:ea typeface="Roboto"/>
                <a:cs typeface="Roboto"/>
                <a:sym typeface="Roboto"/>
              </a:rPr>
              <a:t>Dematerlisation</a:t>
            </a:r>
            <a:r>
              <a:rPr lang="en-US" sz="4800" b="1" i="0" u="none" strike="noStrike" cap="none" dirty="0">
                <a:solidFill>
                  <a:schemeClr val="lt1"/>
                </a:solidFill>
                <a:latin typeface="Roboto"/>
                <a:ea typeface="Roboto"/>
                <a:cs typeface="Roboto"/>
                <a:sym typeface="Roboto"/>
              </a:rPr>
              <a:t> of Securities </a:t>
            </a:r>
            <a:endParaRPr lang="en-US" sz="4800" b="1" dirty="0">
              <a:solidFill>
                <a:schemeClr val="lt1"/>
              </a:solidFill>
              <a:latin typeface="Roboto"/>
              <a:ea typeface="Roboto"/>
              <a:cs typeface="Roboto"/>
              <a:sym typeface="Roboto"/>
            </a:endParaRPr>
          </a:p>
        </p:txBody>
      </p:sp>
      <p:sp>
        <p:nvSpPr>
          <p:cNvPr id="88" name="Google Shape;88;p13"/>
          <p:cNvSpPr/>
          <p:nvPr/>
        </p:nvSpPr>
        <p:spPr>
          <a:xfrm flipV="1">
            <a:off x="2133598" y="3357831"/>
            <a:ext cx="9385301"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rgbClr val="FF0000"/>
              </a:solidFill>
              <a:latin typeface="Calibri"/>
              <a:ea typeface="Calibri"/>
              <a:cs typeface="Calibri"/>
              <a:sym typeface="Calibri"/>
            </a:endParaRPr>
          </a:p>
        </p:txBody>
      </p:sp>
      <p:sp>
        <p:nvSpPr>
          <p:cNvPr id="89" name="Google Shape;89;p13"/>
          <p:cNvSpPr txBox="1"/>
          <p:nvPr/>
        </p:nvSpPr>
        <p:spPr>
          <a:xfrm>
            <a:off x="431801" y="4953000"/>
            <a:ext cx="3962399"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DATE: January 25th, 2025 </a:t>
            </a:r>
            <a:endParaRPr sz="2500" b="1" dirty="0">
              <a:solidFill>
                <a:schemeClr val="lt1"/>
              </a:solidFill>
              <a:latin typeface="Roboto"/>
              <a:ea typeface="Roboto"/>
              <a:cs typeface="Roboto"/>
              <a:sym typeface="Roboto"/>
            </a:endParaRPr>
          </a:p>
        </p:txBody>
      </p:sp>
      <p:sp>
        <p:nvSpPr>
          <p:cNvPr id="2" name="Google Shape;89;p13">
            <a:extLst>
              <a:ext uri="{FF2B5EF4-FFF2-40B4-BE49-F238E27FC236}">
                <a16:creationId xmlns:a16="http://schemas.microsoft.com/office/drawing/2014/main" id="{EC7A4BEF-7D17-2749-A71E-BD946814E760}"/>
              </a:ext>
            </a:extLst>
          </p:cNvPr>
          <p:cNvSpPr txBox="1"/>
          <p:nvPr/>
        </p:nvSpPr>
        <p:spPr>
          <a:xfrm>
            <a:off x="431800" y="5801161"/>
            <a:ext cx="7621337"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PRESENTED BY: Namrata Kamboj, Shaily Gupta</a:t>
            </a:r>
            <a:endParaRPr sz="2500" b="1" dirty="0">
              <a:solidFill>
                <a:schemeClr val="lt1"/>
              </a:solidFill>
              <a:latin typeface="Roboto"/>
              <a:ea typeface="Roboto"/>
              <a:cs typeface="Roboto"/>
              <a:sym typeface="Roboto"/>
            </a:endParaRPr>
          </a:p>
        </p:txBody>
      </p:sp>
      <p:sp>
        <p:nvSpPr>
          <p:cNvPr id="3" name="Google Shape;89;p13">
            <a:extLst>
              <a:ext uri="{FF2B5EF4-FFF2-40B4-BE49-F238E27FC236}">
                <a16:creationId xmlns:a16="http://schemas.microsoft.com/office/drawing/2014/main" id="{9FF857D2-359F-09ED-2AB7-5F46B8E8FA77}"/>
              </a:ext>
            </a:extLst>
          </p:cNvPr>
          <p:cNvSpPr txBox="1"/>
          <p:nvPr/>
        </p:nvSpPr>
        <p:spPr>
          <a:xfrm>
            <a:off x="431800" y="6519936"/>
            <a:ext cx="6582186"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MENTORED BY: Isha Chhabra</a:t>
            </a:r>
            <a:endParaRPr sz="2500" b="1" dirty="0">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222577" y="111122"/>
            <a:ext cx="14484019" cy="8894702"/>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endParaRPr lang="en-US" sz="2800" b="1" u="sng" dirty="0">
              <a:solidFill>
                <a:schemeClr val="tx1"/>
              </a:solidFill>
              <a:latin typeface="Roboto" panose="02000000000000000000" pitchFamily="2" charset="0"/>
              <a:ea typeface="Roboto" panose="02000000000000000000" pitchFamily="2" charset="0"/>
              <a:cs typeface="Roboto" panose="02000000000000000000" pitchFamily="2" charset="0"/>
              <a:sym typeface="Roboto"/>
            </a:endParaRPr>
          </a:p>
          <a:p>
            <a:pPr marL="285750" lvl="0" indent="-285750" algn="just">
              <a:buFont typeface="Wingdings" panose="05000000000000000000" pitchFamily="2" charset="2"/>
              <a:buChar char="q"/>
            </a:pPr>
            <a:endParaRPr lang="en-US" sz="2000" dirty="0">
              <a:solidFill>
                <a:schemeClr val="tx1"/>
              </a:solidFill>
              <a:latin typeface="Roboto" panose="02000000000000000000" pitchFamily="2" charset="0"/>
              <a:ea typeface="Roboto" panose="02000000000000000000" pitchFamily="2" charset="0"/>
              <a:cs typeface="Roboto" panose="02000000000000000000" pitchFamily="2" charset="0"/>
              <a:sym typeface="Roboto"/>
            </a:endParaRPr>
          </a:p>
          <a:p>
            <a:pPr lvl="0" algn="just">
              <a:lnSpc>
                <a:spcPct val="120000"/>
              </a:lnSpc>
            </a:pPr>
            <a:r>
              <a:rPr lang="en-US" sz="18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Funds specified in Schedule VII of the Act for the purpose of CSR contribution</a:t>
            </a:r>
          </a:p>
          <a:p>
            <a:pPr marL="285750" lvl="0" indent="-285750" algn="just">
              <a:lnSpc>
                <a:spcPct val="120000"/>
              </a:lnSpc>
              <a:buFont typeface="Arial" panose="020B0604020202020204" pitchFamily="34" charset="0"/>
              <a:buChar char="•"/>
            </a:pP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Swachh Bharat </a:t>
            </a:r>
            <a:r>
              <a:rPr lang="en-US" sz="1800" dirty="0" err="1">
                <a:solidFill>
                  <a:schemeClr val="tx1"/>
                </a:solidFill>
                <a:latin typeface="Roboto" panose="02000000000000000000" pitchFamily="2" charset="0"/>
                <a:ea typeface="Roboto" panose="02000000000000000000" pitchFamily="2" charset="0"/>
                <a:cs typeface="Roboto" panose="02000000000000000000" pitchFamily="2" charset="0"/>
                <a:sym typeface="Roboto"/>
              </a:rPr>
              <a:t>Kosh</a:t>
            </a: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 </a:t>
            </a:r>
          </a:p>
          <a:p>
            <a:pPr marL="285750" lvl="0" indent="-285750" algn="just">
              <a:lnSpc>
                <a:spcPct val="120000"/>
              </a:lnSpc>
              <a:buFont typeface="Arial" panose="020B0604020202020204" pitchFamily="34" charset="0"/>
              <a:buChar char="•"/>
            </a:pP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Clean Ganga Fund </a:t>
            </a:r>
          </a:p>
          <a:p>
            <a:pPr marL="285750" lvl="0" indent="-285750" algn="just">
              <a:lnSpc>
                <a:spcPct val="120000"/>
              </a:lnSpc>
              <a:buFont typeface="Arial" panose="020B0604020202020204" pitchFamily="34" charset="0"/>
              <a:buChar char="•"/>
            </a:pP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Prime Minister’s National Relief Fund (PMNRF)</a:t>
            </a:r>
          </a:p>
          <a:p>
            <a:pPr marL="285750" lvl="0" indent="-285750" algn="just">
              <a:lnSpc>
                <a:spcPct val="120000"/>
              </a:lnSpc>
              <a:buFont typeface="Arial" panose="020B0604020202020204" pitchFamily="34" charset="0"/>
              <a:buChar char="•"/>
            </a:pP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Prime Minister’s Citizen Assistance </a:t>
            </a:r>
          </a:p>
          <a:p>
            <a:pPr marL="285750" lvl="0" indent="-285750" algn="just">
              <a:lnSpc>
                <a:spcPct val="120000"/>
              </a:lnSpc>
              <a:buFont typeface="Arial" panose="020B0604020202020204" pitchFamily="34" charset="0"/>
              <a:buChar char="•"/>
            </a:pP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Relief in Emergency Situations Fund  </a:t>
            </a:r>
            <a:r>
              <a:rPr lang="en-US" sz="1800">
                <a:solidFill>
                  <a:schemeClr val="tx1"/>
                </a:solidFill>
                <a:latin typeface="Roboto" panose="02000000000000000000" pitchFamily="2" charset="0"/>
                <a:ea typeface="Roboto" panose="02000000000000000000" pitchFamily="2" charset="0"/>
                <a:cs typeface="Roboto" panose="02000000000000000000" pitchFamily="2" charset="0"/>
                <a:sym typeface="Roboto"/>
              </a:rPr>
              <a:t>(like- PM </a:t>
            </a: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CARES Fund)</a:t>
            </a:r>
          </a:p>
          <a:p>
            <a:pPr marL="285750" lvl="0" indent="-285750" algn="just">
              <a:lnSpc>
                <a:spcPct val="120000"/>
              </a:lnSpc>
              <a:buFont typeface="Arial" panose="020B0604020202020204" pitchFamily="34" charset="0"/>
              <a:buChar char="•"/>
            </a:pP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Any other fund set up by the Central Government and notified by the Ministry of Corporate Affairs, for socio-economic development and relief and welfare of the Scheduled Castes, the Scheduled Tribes, other backward classes, minorities and women</a:t>
            </a:r>
          </a:p>
          <a:p>
            <a:pPr marL="285750" lvl="0" indent="-285750" algn="just">
              <a:lnSpc>
                <a:spcPct val="120000"/>
              </a:lnSpc>
              <a:buFont typeface="Arial" panose="020B0604020202020204" pitchFamily="34" charset="0"/>
              <a:buChar char="•"/>
            </a:pPr>
            <a:endPar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endParaRPr>
          </a:p>
          <a:p>
            <a:pPr lvl="0" algn="just">
              <a:lnSpc>
                <a:spcPct val="120000"/>
              </a:lnSpc>
            </a:pPr>
            <a:r>
              <a:rPr lang="en-US" b="1" dirty="0">
                <a:latin typeface="Roboto" panose="02000000000000000000" pitchFamily="2" charset="0"/>
                <a:ea typeface="Roboto" panose="02000000000000000000" pitchFamily="2" charset="0"/>
                <a:cs typeface="Roboto" panose="02000000000000000000" pitchFamily="2" charset="0"/>
                <a:sym typeface="Roboto"/>
              </a:rPr>
              <a:t>A</a:t>
            </a:r>
            <a:r>
              <a:rPr lang="en-US" sz="18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ctivities not qualifying as eligible CSR activity</a:t>
            </a:r>
          </a:p>
          <a:p>
            <a:pPr lvl="0" algn="just">
              <a:lnSpc>
                <a:spcPct val="120000"/>
              </a:lnSpc>
            </a:pPr>
            <a:r>
              <a:rPr lang="en-US" dirty="0">
                <a:latin typeface="Roboto" panose="02000000000000000000" pitchFamily="2" charset="0"/>
                <a:ea typeface="Roboto" panose="02000000000000000000" pitchFamily="2" charset="0"/>
                <a:cs typeface="Roboto" panose="02000000000000000000" pitchFamily="2" charset="0"/>
                <a:sym typeface="Roboto"/>
              </a:rPr>
              <a:t>F</a:t>
            </a: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ollowing activities are specifically excluded from being considered as eligible CSR activity:</a:t>
            </a:r>
          </a:p>
          <a:p>
            <a:pPr lvl="0" algn="just">
              <a:lnSpc>
                <a:spcPct val="120000"/>
              </a:lnSpc>
            </a:pP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a:t>
            </a:r>
            <a:r>
              <a:rPr lang="en-US" sz="1800" dirty="0" err="1">
                <a:solidFill>
                  <a:schemeClr val="tx1"/>
                </a:solidFill>
                <a:latin typeface="Roboto" panose="02000000000000000000" pitchFamily="2" charset="0"/>
                <a:ea typeface="Roboto" panose="02000000000000000000" pitchFamily="2" charset="0"/>
                <a:cs typeface="Roboto" panose="02000000000000000000" pitchFamily="2" charset="0"/>
                <a:sym typeface="Roboto"/>
              </a:rPr>
              <a:t>i</a:t>
            </a: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 Activities undertaken in pursuance of </a:t>
            </a:r>
            <a:r>
              <a:rPr lang="en-US" sz="18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normal course of business </a:t>
            </a: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of the company. However, exemption is provided for 3 financial </a:t>
            </a:r>
          </a:p>
          <a:p>
            <a:pPr lvl="0" algn="just">
              <a:lnSpc>
                <a:spcPct val="120000"/>
              </a:lnSpc>
            </a:pP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years, till FY 2022-23, to companies engaged in R&amp;D activities for new vaccines, drugs, and medical devices in their normal course of business, related to COVID19. This exclusion is allowed only in case the companies are engaged in R&amp;D in collaboration with </a:t>
            </a:r>
            <a:r>
              <a:rPr lang="en-US" sz="1800" dirty="0" err="1">
                <a:solidFill>
                  <a:schemeClr val="tx1"/>
                </a:solidFill>
                <a:latin typeface="Roboto" panose="02000000000000000000" pitchFamily="2" charset="0"/>
                <a:ea typeface="Roboto" panose="02000000000000000000" pitchFamily="2" charset="0"/>
                <a:cs typeface="Roboto" panose="02000000000000000000" pitchFamily="2" charset="0"/>
                <a:sym typeface="Roboto"/>
              </a:rPr>
              <a:t>organisations</a:t>
            </a: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 as mentioned in Schedule VII and disclose the same in their Board reports.</a:t>
            </a:r>
          </a:p>
          <a:p>
            <a:pPr lvl="0" algn="just">
              <a:lnSpc>
                <a:spcPct val="120000"/>
              </a:lnSpc>
            </a:pP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(ii) Activities undertaken </a:t>
            </a:r>
            <a:r>
              <a:rPr lang="en-US" sz="18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outside India</a:t>
            </a: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 except for training of Indian sports personnel representing any State or Union Territory at national level or India at international level;</a:t>
            </a:r>
          </a:p>
          <a:p>
            <a:pPr lvl="0" algn="just">
              <a:lnSpc>
                <a:spcPct val="120000"/>
              </a:lnSpc>
            </a:pP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(iii) Contribution of any amount, </a:t>
            </a:r>
            <a:r>
              <a:rPr lang="en-US" sz="18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directly or indirectly, to any political party</a:t>
            </a: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 under section 182 of the Act;</a:t>
            </a:r>
          </a:p>
          <a:p>
            <a:pPr lvl="0" algn="just">
              <a:lnSpc>
                <a:spcPct val="120000"/>
              </a:lnSpc>
            </a:pP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(iv) </a:t>
            </a:r>
            <a:r>
              <a:rPr lang="en-US" sz="18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Activities benefitting employees </a:t>
            </a: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of the company as defined in section 2(k) of the Code on Wages, 2019;</a:t>
            </a:r>
          </a:p>
          <a:p>
            <a:pPr lvl="0" algn="just">
              <a:lnSpc>
                <a:spcPct val="120000"/>
              </a:lnSpc>
            </a:pP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(v) Sponsorship activities for deriving marketing benefits for products/services;</a:t>
            </a:r>
          </a:p>
          <a:p>
            <a:pPr lvl="0" algn="just">
              <a:lnSpc>
                <a:spcPct val="120000"/>
              </a:lnSpc>
            </a:pP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(vi) Activities for fulfilling statutory obligations under any law in force in India.</a:t>
            </a:r>
          </a:p>
          <a:p>
            <a:pPr lvl="0" algn="just">
              <a:lnSpc>
                <a:spcPct val="120000"/>
              </a:lnSpc>
            </a:pPr>
            <a:endPar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endParaRPr>
          </a:p>
          <a:p>
            <a:pPr lvl="0" algn="just">
              <a:lnSpc>
                <a:spcPct val="120000"/>
              </a:lnSpc>
            </a:pPr>
            <a:endPar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4" name="Title 1">
            <a:extLst>
              <a:ext uri="{FF2B5EF4-FFF2-40B4-BE49-F238E27FC236}">
                <a16:creationId xmlns:a16="http://schemas.microsoft.com/office/drawing/2014/main" id="{A9DAC3C9-D81B-CFFA-FAF4-72CCA7DBD889}"/>
              </a:ext>
            </a:extLst>
          </p:cNvPr>
          <p:cNvSpPr txBox="1">
            <a:spLocks/>
          </p:cNvSpPr>
          <p:nvPr/>
        </p:nvSpPr>
        <p:spPr>
          <a:xfrm>
            <a:off x="676442" y="196184"/>
            <a:ext cx="12522200" cy="533400"/>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130600" tIns="65300" rIns="130600" bIns="653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6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algn="l"/>
            <a:r>
              <a:rPr lang="en-US" sz="28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Key Considerations in Accordance with Companies (CSR Policy) Rules, 2014</a:t>
            </a:r>
          </a:p>
        </p:txBody>
      </p:sp>
    </p:spTree>
    <p:extLst>
      <p:ext uri="{BB962C8B-B14F-4D97-AF65-F5344CB8AC3E}">
        <p14:creationId xmlns:p14="http://schemas.microsoft.com/office/powerpoint/2010/main" val="2041834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276812" y="11700"/>
            <a:ext cx="10006174" cy="8439193"/>
          </a:xfrm>
          <a:prstGeom prst="rect">
            <a:avLst/>
          </a:prstGeom>
          <a:noFill/>
          <a:ln>
            <a:noFill/>
          </a:ln>
        </p:spPr>
        <p:txBody>
          <a:bodyPr spcFirstLastPara="1" wrap="square" lIns="91425" tIns="45700" rIns="91425" bIns="45700" anchor="t" anchorCtr="0">
            <a:spAutoFit/>
          </a:bodyPr>
          <a:lstStyle/>
          <a:p>
            <a:pPr marR="0" lvl="0" rtl="0">
              <a:lnSpc>
                <a:spcPct val="120000"/>
              </a:lnSpc>
              <a:spcBef>
                <a:spcPts val="0"/>
              </a:spcBef>
              <a:spcAft>
                <a:spcPts val="0"/>
              </a:spcAft>
            </a:pPr>
            <a:endParaRPr lang="en-US" sz="2800" b="1" u="sng"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2800" b="1" u="sng" dirty="0">
              <a:solidFill>
                <a:schemeClr val="tx1"/>
              </a:solidFill>
              <a:latin typeface="Roboto"/>
              <a:ea typeface="Roboto"/>
              <a:cs typeface="Roboto"/>
              <a:sym typeface="Roboto"/>
            </a:endParaRPr>
          </a:p>
          <a:p>
            <a:pPr marR="0" lvl="0" algn="just" rtl="0">
              <a:lnSpc>
                <a:spcPct val="120000"/>
              </a:lnSpc>
              <a:spcBef>
                <a:spcPts val="0"/>
              </a:spcBef>
              <a:spcAft>
                <a:spcPts val="0"/>
              </a:spcAft>
            </a:pPr>
            <a:r>
              <a:rPr lang="en-US" sz="1800" b="1" dirty="0">
                <a:solidFill>
                  <a:schemeClr val="tx1"/>
                </a:solidFill>
                <a:latin typeface="Roboto"/>
                <a:ea typeface="Roboto"/>
                <a:cs typeface="Roboto"/>
                <a:sym typeface="Roboto"/>
              </a:rPr>
              <a:t>CSR expenditure of a company can be claimed as a business expenditure?</a:t>
            </a:r>
          </a:p>
          <a:p>
            <a:pPr marR="0" lvl="0" algn="just" rtl="0">
              <a:lnSpc>
                <a:spcPct val="120000"/>
              </a:lnSpc>
              <a:spcBef>
                <a:spcPts val="0"/>
              </a:spcBef>
              <a:spcAft>
                <a:spcPts val="0"/>
              </a:spcAft>
            </a:pPr>
            <a:r>
              <a:rPr lang="en-US" sz="1800" dirty="0">
                <a:solidFill>
                  <a:schemeClr val="tx1"/>
                </a:solidFill>
                <a:latin typeface="Roboto"/>
                <a:ea typeface="Roboto"/>
                <a:cs typeface="Roboto"/>
                <a:sym typeface="Roboto"/>
              </a:rPr>
              <a:t>The amount spent by a company towards CSR cannot be claimed as business expenditure. Explanation 2 to section 37(1) of the Income Tax Act, 1961 which was inserted through the Finance Act, 2014 provides that any expenditure incurred by an </a:t>
            </a:r>
            <a:r>
              <a:rPr lang="en-US" sz="1800" dirty="0" err="1">
                <a:solidFill>
                  <a:schemeClr val="tx1"/>
                </a:solidFill>
                <a:latin typeface="Roboto"/>
                <a:ea typeface="Roboto"/>
                <a:cs typeface="Roboto"/>
                <a:sym typeface="Roboto"/>
              </a:rPr>
              <a:t>assessee</a:t>
            </a:r>
            <a:r>
              <a:rPr lang="en-US" sz="1800" dirty="0">
                <a:solidFill>
                  <a:schemeClr val="tx1"/>
                </a:solidFill>
                <a:latin typeface="Roboto"/>
                <a:ea typeface="Roboto"/>
                <a:cs typeface="Roboto"/>
                <a:sym typeface="Roboto"/>
              </a:rPr>
              <a:t> on the activities relating to CSR referred to in section 135 of the Companies Act, 2013 shall not be deemed to be an expenditure incurred by the </a:t>
            </a:r>
            <a:r>
              <a:rPr lang="en-US" sz="1800" dirty="0" err="1">
                <a:solidFill>
                  <a:schemeClr val="tx1"/>
                </a:solidFill>
                <a:latin typeface="Roboto"/>
                <a:ea typeface="Roboto"/>
                <a:cs typeface="Roboto"/>
                <a:sym typeface="Roboto"/>
              </a:rPr>
              <a:t>assessee</a:t>
            </a:r>
            <a:r>
              <a:rPr lang="en-US" sz="1800" dirty="0">
                <a:solidFill>
                  <a:schemeClr val="tx1"/>
                </a:solidFill>
                <a:latin typeface="Roboto"/>
                <a:ea typeface="Roboto"/>
                <a:cs typeface="Roboto"/>
                <a:sym typeface="Roboto"/>
              </a:rPr>
              <a:t> for the purposes of the business or profession.</a:t>
            </a:r>
          </a:p>
          <a:p>
            <a:pPr marR="0" lvl="0" algn="just"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algn="just" rtl="0">
              <a:lnSpc>
                <a:spcPct val="120000"/>
              </a:lnSpc>
              <a:spcBef>
                <a:spcPts val="0"/>
              </a:spcBef>
              <a:spcAft>
                <a:spcPts val="0"/>
              </a:spcAft>
            </a:pPr>
            <a:r>
              <a:rPr lang="en-US" sz="1800" b="1" dirty="0">
                <a:solidFill>
                  <a:schemeClr val="tx1"/>
                </a:solidFill>
                <a:latin typeface="Roboto"/>
                <a:ea typeface="Roboto"/>
                <a:cs typeface="Roboto"/>
                <a:sym typeface="Roboto"/>
              </a:rPr>
              <a:t>What tax benefits can be availed under CSR?</a:t>
            </a:r>
          </a:p>
          <a:p>
            <a:pPr marR="0" lvl="0" algn="just" rtl="0">
              <a:lnSpc>
                <a:spcPct val="120000"/>
              </a:lnSpc>
              <a:spcBef>
                <a:spcPts val="0"/>
              </a:spcBef>
              <a:spcAft>
                <a:spcPts val="0"/>
              </a:spcAft>
            </a:pPr>
            <a:r>
              <a:rPr lang="en-US" sz="1800" dirty="0">
                <a:solidFill>
                  <a:schemeClr val="tx1"/>
                </a:solidFill>
                <a:latin typeface="Roboto"/>
                <a:ea typeface="Roboto"/>
                <a:cs typeface="Roboto"/>
                <a:sym typeface="Roboto"/>
              </a:rPr>
              <a:t>No specific tax exemptions have been extended to CSR expenditure. The Finance Act, 2014 also clarifies that expenditure on CSR does not form part of business expenditure.</a:t>
            </a:r>
          </a:p>
          <a:p>
            <a:pPr marR="0" lvl="0" algn="just"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algn="just" rtl="0">
              <a:lnSpc>
                <a:spcPct val="120000"/>
              </a:lnSpc>
              <a:spcBef>
                <a:spcPts val="0"/>
              </a:spcBef>
              <a:spcAft>
                <a:spcPts val="0"/>
              </a:spcAft>
            </a:pPr>
            <a:r>
              <a:rPr lang="en-US" sz="1800" b="1" dirty="0">
                <a:solidFill>
                  <a:schemeClr val="tx1"/>
                </a:solidFill>
                <a:latin typeface="Roboto"/>
                <a:ea typeface="Roboto"/>
                <a:cs typeface="Roboto"/>
                <a:sym typeface="Roboto"/>
              </a:rPr>
              <a:t>Whether contribution in kind can be monetized to be shown as CSR expenditure? </a:t>
            </a:r>
          </a:p>
          <a:p>
            <a:pPr marR="0" lvl="0" algn="just" rtl="0">
              <a:lnSpc>
                <a:spcPct val="120000"/>
              </a:lnSpc>
              <a:spcBef>
                <a:spcPts val="0"/>
              </a:spcBef>
              <a:spcAft>
                <a:spcPts val="0"/>
              </a:spcAft>
            </a:pPr>
            <a:r>
              <a:rPr lang="en-US" sz="1800" dirty="0">
                <a:solidFill>
                  <a:schemeClr val="tx1"/>
                </a:solidFill>
                <a:latin typeface="Roboto"/>
                <a:ea typeface="Roboto"/>
                <a:cs typeface="Roboto"/>
                <a:sym typeface="Roboto"/>
              </a:rPr>
              <a:t>The requirement comes from section 135(5) that states that “The Board of every company shall ensure that it spends…” Therefore, CSR contribution cannot be in kind and monetized.</a:t>
            </a:r>
          </a:p>
          <a:p>
            <a:pPr marR="0" lvl="0" algn="just" rtl="0">
              <a:lnSpc>
                <a:spcPct val="120000"/>
              </a:lnSpc>
              <a:spcBef>
                <a:spcPts val="0"/>
              </a:spcBef>
              <a:spcAft>
                <a:spcPts val="0"/>
              </a:spcAft>
            </a:pPr>
            <a:endParaRPr lang="en-US" sz="1800" b="1" dirty="0">
              <a:solidFill>
                <a:schemeClr val="tx1"/>
              </a:solidFill>
              <a:latin typeface="Roboto"/>
              <a:ea typeface="Roboto"/>
              <a:cs typeface="Roboto"/>
              <a:sym typeface="Roboto"/>
            </a:endParaRPr>
          </a:p>
          <a:p>
            <a:pPr marR="0" lvl="0" algn="just" rtl="0">
              <a:lnSpc>
                <a:spcPct val="120000"/>
              </a:lnSpc>
              <a:spcBef>
                <a:spcPts val="0"/>
              </a:spcBef>
              <a:spcAft>
                <a:spcPts val="0"/>
              </a:spcAft>
            </a:pPr>
            <a:r>
              <a:rPr lang="en-US" sz="1800" b="1" dirty="0">
                <a:solidFill>
                  <a:schemeClr val="tx1"/>
                </a:solidFill>
                <a:latin typeface="Roboto"/>
                <a:ea typeface="Roboto"/>
                <a:cs typeface="Roboto"/>
                <a:sym typeface="Roboto"/>
              </a:rPr>
              <a:t>Can CSR expenditure be incurred on activities beyond Schedule VII?</a:t>
            </a:r>
          </a:p>
          <a:p>
            <a:pPr marR="0" lvl="0" algn="just" rtl="0">
              <a:lnSpc>
                <a:spcPct val="120000"/>
              </a:lnSpc>
              <a:spcBef>
                <a:spcPts val="0"/>
              </a:spcBef>
              <a:spcAft>
                <a:spcPts val="0"/>
              </a:spcAft>
            </a:pPr>
            <a:r>
              <a:rPr lang="en-US" sz="1800" dirty="0">
                <a:solidFill>
                  <a:schemeClr val="tx1"/>
                </a:solidFill>
                <a:latin typeface="Roboto"/>
                <a:ea typeface="Roboto"/>
                <a:cs typeface="Roboto"/>
                <a:sym typeface="Roboto"/>
              </a:rPr>
              <a:t>No, CSR expenditure cannot be incurred on activities beyond Schedule VII of the Act. The activities undertaken in pursuance of the CSR policy must be relatable to Schedule VII of the Companies Act, 2013.</a:t>
            </a:r>
          </a:p>
          <a:p>
            <a:pPr marR="0" lvl="0" algn="just"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algn="just"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algn="just" rtl="0">
              <a:lnSpc>
                <a:spcPct val="120000"/>
              </a:lnSpc>
              <a:spcBef>
                <a:spcPts val="0"/>
              </a:spcBef>
              <a:spcAft>
                <a:spcPts val="0"/>
              </a:spcAft>
            </a:pPr>
            <a:endParaRPr lang="en-US" sz="1800"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4" name="Picture 3" descr="A stack of wooden blocks with green logos&#10;&#10;Description automatically generated">
            <a:extLst>
              <a:ext uri="{FF2B5EF4-FFF2-40B4-BE49-F238E27FC236}">
                <a16:creationId xmlns:a16="http://schemas.microsoft.com/office/drawing/2014/main" id="{EBCD3D8F-3FD0-7A38-F662-28F7CE161C94}"/>
              </a:ext>
            </a:extLst>
          </p:cNvPr>
          <p:cNvPicPr>
            <a:picLocks noChangeAspect="1"/>
          </p:cNvPicPr>
          <p:nvPr/>
        </p:nvPicPr>
        <p:blipFill>
          <a:blip r:embed="rId5"/>
          <a:stretch>
            <a:fillRect/>
          </a:stretch>
        </p:blipFill>
        <p:spPr>
          <a:xfrm>
            <a:off x="10282989" y="990600"/>
            <a:ext cx="3855168" cy="6361701"/>
          </a:xfrm>
          <a:prstGeom prst="rect">
            <a:avLst/>
          </a:prstGeom>
        </p:spPr>
      </p:pic>
      <p:sp>
        <p:nvSpPr>
          <p:cNvPr id="2" name="Title 1">
            <a:extLst>
              <a:ext uri="{FF2B5EF4-FFF2-40B4-BE49-F238E27FC236}">
                <a16:creationId xmlns:a16="http://schemas.microsoft.com/office/drawing/2014/main" id="{D6EE095C-EE7D-D361-68F3-10D5A11C60A8}"/>
              </a:ext>
            </a:extLst>
          </p:cNvPr>
          <p:cNvSpPr txBox="1">
            <a:spLocks/>
          </p:cNvSpPr>
          <p:nvPr/>
        </p:nvSpPr>
        <p:spPr>
          <a:xfrm>
            <a:off x="893677" y="186832"/>
            <a:ext cx="12522200" cy="533400"/>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130600" tIns="65300" rIns="130600" bIns="653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6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r>
              <a:rPr lang="en-US" sz="28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Important Points to be considered</a:t>
            </a:r>
          </a:p>
        </p:txBody>
      </p:sp>
    </p:spTree>
    <p:extLst>
      <p:ext uri="{BB962C8B-B14F-4D97-AF65-F5344CB8AC3E}">
        <p14:creationId xmlns:p14="http://schemas.microsoft.com/office/powerpoint/2010/main" val="3681232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234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0" y="-23401"/>
            <a:ext cx="14630400" cy="5632271"/>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endParaRPr lang="en-US" b="1" u="sng"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b="1" u="sng" dirty="0">
              <a:latin typeface="Roboto"/>
              <a:ea typeface="Roboto"/>
              <a:cs typeface="Roboto"/>
              <a:sym typeface="Roboto"/>
            </a:endParaRPr>
          </a:p>
          <a:p>
            <a:pPr marR="0" lvl="0" algn="ctr" rtl="0">
              <a:lnSpc>
                <a:spcPct val="120000"/>
              </a:lnSpc>
              <a:spcBef>
                <a:spcPts val="0"/>
              </a:spcBef>
              <a:spcAft>
                <a:spcPts val="0"/>
              </a:spcAft>
            </a:pPr>
            <a:endParaRPr lang="en-US" b="1" u="sng"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b="1" u="sng"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b="1" u="sng" dirty="0">
              <a:solidFill>
                <a:schemeClr val="tx1"/>
              </a:solidFill>
              <a:latin typeface="Roboto"/>
              <a:ea typeface="Roboto"/>
              <a:cs typeface="Roboto"/>
              <a:sym typeface="Roboto"/>
            </a:endParaRPr>
          </a:p>
          <a:p>
            <a:pPr marR="0" lvl="0" algn="just" rtl="0">
              <a:spcBef>
                <a:spcPts val="0"/>
              </a:spcBef>
              <a:spcAft>
                <a:spcPts val="0"/>
              </a:spcAft>
            </a:pPr>
            <a:r>
              <a:rPr lang="en-US" sz="1800" dirty="0">
                <a:solidFill>
                  <a:schemeClr val="tx1"/>
                </a:solidFill>
                <a:latin typeface="Roboto"/>
                <a:ea typeface="Roboto"/>
                <a:cs typeface="Roboto"/>
                <a:sym typeface="Roboto"/>
              </a:rPr>
              <a:t>Company can </a:t>
            </a:r>
            <a:r>
              <a:rPr lang="en-US" dirty="0">
                <a:latin typeface="Roboto"/>
                <a:ea typeface="Roboto"/>
                <a:cs typeface="Roboto"/>
                <a:sym typeface="Roboto"/>
              </a:rPr>
              <a:t>carryout</a:t>
            </a:r>
            <a:r>
              <a:rPr lang="en-US" sz="1800" dirty="0">
                <a:solidFill>
                  <a:schemeClr val="tx1"/>
                </a:solidFill>
                <a:latin typeface="Roboto"/>
                <a:ea typeface="Roboto"/>
                <a:cs typeface="Roboto"/>
                <a:sym typeface="Roboto"/>
              </a:rPr>
              <a:t> its CSR activities through implementing agencies (also known as “implementing agency” or “implementing entity”). </a:t>
            </a:r>
          </a:p>
          <a:p>
            <a:pPr marR="0" lvl="0" algn="just" rtl="0">
              <a:spcBef>
                <a:spcPts val="0"/>
              </a:spcBef>
              <a:spcAft>
                <a:spcPts val="0"/>
              </a:spcAft>
            </a:pPr>
            <a:endParaRPr lang="en-US" sz="1800" dirty="0">
              <a:solidFill>
                <a:schemeClr val="tx1"/>
              </a:solidFill>
              <a:latin typeface="Roboto"/>
              <a:ea typeface="Roboto"/>
              <a:cs typeface="Roboto"/>
              <a:sym typeface="Roboto"/>
            </a:endParaRPr>
          </a:p>
          <a:p>
            <a:pPr marR="0" lvl="0" algn="just" rtl="0">
              <a:spcBef>
                <a:spcPts val="0"/>
              </a:spcBef>
              <a:spcAft>
                <a:spcPts val="0"/>
              </a:spcAft>
            </a:pPr>
            <a:r>
              <a:rPr lang="en-US" sz="1800" b="1" dirty="0">
                <a:solidFill>
                  <a:schemeClr val="tx1"/>
                </a:solidFill>
                <a:latin typeface="Roboto"/>
                <a:ea typeface="Roboto"/>
                <a:cs typeface="Roboto"/>
                <a:sym typeface="Roboto"/>
              </a:rPr>
              <a:t>Types of Implementing agency</a:t>
            </a:r>
          </a:p>
          <a:p>
            <a:pPr marR="0" lvl="0" algn="just" rtl="0">
              <a:spcBef>
                <a:spcPts val="0"/>
              </a:spcBef>
              <a:spcAft>
                <a:spcPts val="0"/>
              </a:spcAft>
            </a:pPr>
            <a:r>
              <a:rPr lang="en-US" sz="1800" dirty="0">
                <a:solidFill>
                  <a:schemeClr val="tx1"/>
                </a:solidFill>
                <a:latin typeface="Roboto"/>
                <a:ea typeface="Roboto"/>
                <a:cs typeface="Roboto"/>
                <a:sym typeface="Roboto"/>
              </a:rPr>
              <a:t>Implementation can be done through any of the entities mentioned below:</a:t>
            </a:r>
          </a:p>
          <a:p>
            <a:pPr marL="342900" marR="0" lvl="0" indent="-342900" algn="just" rtl="0">
              <a:spcBef>
                <a:spcPts val="0"/>
              </a:spcBef>
              <a:spcAft>
                <a:spcPts val="0"/>
              </a:spcAft>
              <a:buAutoNum type="alphaLcParenBoth"/>
            </a:pPr>
            <a:r>
              <a:rPr lang="en-US" dirty="0">
                <a:latin typeface="Roboto"/>
                <a:ea typeface="Roboto"/>
                <a:cs typeface="Roboto"/>
                <a:sym typeface="Roboto"/>
              </a:rPr>
              <a:t>section 8 </a:t>
            </a:r>
            <a:r>
              <a:rPr lang="en-US" sz="1800" dirty="0">
                <a:solidFill>
                  <a:schemeClr val="tx1"/>
                </a:solidFill>
                <a:latin typeface="Roboto"/>
                <a:ea typeface="Roboto"/>
                <a:cs typeface="Roboto"/>
                <a:sym typeface="Roboto"/>
              </a:rPr>
              <a:t>company, or a registered public trust or a registered society, exempted under section 10(23C) or registered under section 12A and approved under 80 G of the Income Tax Act, 1961, established by the company, either singly or along with any other company; or</a:t>
            </a:r>
          </a:p>
          <a:p>
            <a:pPr marL="342900" marR="0" lvl="0" indent="-342900" algn="just" rtl="0">
              <a:spcBef>
                <a:spcPts val="0"/>
              </a:spcBef>
              <a:spcAft>
                <a:spcPts val="0"/>
              </a:spcAft>
              <a:buAutoNum type="alphaLcParenBoth"/>
            </a:pPr>
            <a:r>
              <a:rPr lang="en-US" dirty="0">
                <a:latin typeface="Roboto"/>
                <a:ea typeface="Roboto"/>
                <a:cs typeface="Roboto"/>
                <a:sym typeface="Roboto"/>
              </a:rPr>
              <a:t>section 8 </a:t>
            </a:r>
            <a:r>
              <a:rPr lang="en-US" sz="1800" dirty="0">
                <a:solidFill>
                  <a:schemeClr val="tx1"/>
                </a:solidFill>
                <a:latin typeface="Roboto"/>
                <a:ea typeface="Roboto"/>
                <a:cs typeface="Roboto"/>
                <a:sym typeface="Roboto"/>
              </a:rPr>
              <a:t>company or a registered trust or a registered society, established by the Central Government or State Government; or</a:t>
            </a:r>
          </a:p>
          <a:p>
            <a:pPr marL="342900" marR="0" lvl="0" indent="-342900" algn="just" rtl="0">
              <a:spcBef>
                <a:spcPts val="0"/>
              </a:spcBef>
              <a:spcAft>
                <a:spcPts val="0"/>
              </a:spcAft>
              <a:buAutoNum type="alphaLcParenBoth"/>
            </a:pPr>
            <a:r>
              <a:rPr lang="en-US" sz="1800" dirty="0">
                <a:solidFill>
                  <a:schemeClr val="tx1"/>
                </a:solidFill>
                <a:latin typeface="Roboto"/>
                <a:ea typeface="Roboto"/>
                <a:cs typeface="Roboto"/>
                <a:sym typeface="Roboto"/>
              </a:rPr>
              <a:t>any entity established under an Act of Parliament or a State legislature; or</a:t>
            </a:r>
          </a:p>
          <a:p>
            <a:pPr marL="342900" marR="0" lvl="0" indent="-342900" algn="just" rtl="0">
              <a:spcBef>
                <a:spcPts val="0"/>
              </a:spcBef>
              <a:spcAft>
                <a:spcPts val="0"/>
              </a:spcAft>
              <a:buAutoNum type="alphaLcParenBoth"/>
            </a:pPr>
            <a:r>
              <a:rPr lang="en-US" dirty="0">
                <a:latin typeface="Roboto"/>
                <a:ea typeface="Roboto"/>
                <a:cs typeface="Roboto"/>
                <a:sym typeface="Roboto"/>
              </a:rPr>
              <a:t>section 8 </a:t>
            </a:r>
            <a:r>
              <a:rPr lang="en-US" sz="1800" dirty="0">
                <a:solidFill>
                  <a:schemeClr val="tx1"/>
                </a:solidFill>
                <a:latin typeface="Roboto"/>
                <a:ea typeface="Roboto"/>
                <a:cs typeface="Roboto"/>
                <a:sym typeface="Roboto"/>
              </a:rPr>
              <a:t>company, or a registered public trust or a registered society, exempted under section 10(23C) or registered under section 12A and approved under 80 G of the Income Tax Act, 1961, and having an established track record of at least three years in undertaking similar activities.</a:t>
            </a:r>
          </a:p>
          <a:p>
            <a:pPr marR="0" lvl="0" algn="just" rtl="0">
              <a:spcBef>
                <a:spcPts val="0"/>
              </a:spcBef>
              <a:spcAft>
                <a:spcPts val="0"/>
              </a:spcAft>
            </a:pPr>
            <a:endParaRPr lang="en-US" sz="1800" dirty="0">
              <a:solidFill>
                <a:schemeClr val="tx1"/>
              </a:solidFill>
              <a:latin typeface="Roboto"/>
              <a:ea typeface="Roboto"/>
              <a:cs typeface="Roboto"/>
              <a:sym typeface="Roboto"/>
            </a:endParaRPr>
          </a:p>
          <a:p>
            <a:pPr marR="0" lvl="0" algn="just" rtl="0">
              <a:spcBef>
                <a:spcPts val="0"/>
              </a:spcBef>
              <a:spcAft>
                <a:spcPts val="0"/>
              </a:spcAft>
            </a:pPr>
            <a:r>
              <a:rPr lang="en-US" sz="1800" dirty="0">
                <a:solidFill>
                  <a:schemeClr val="tx1"/>
                </a:solidFill>
                <a:latin typeface="Roboto"/>
                <a:ea typeface="Roboto"/>
                <a:cs typeface="Roboto"/>
                <a:sym typeface="Roboto"/>
              </a:rPr>
              <a:t>Every implementing agency </a:t>
            </a:r>
            <a:r>
              <a:rPr lang="en-US" dirty="0">
                <a:latin typeface="Roboto"/>
                <a:ea typeface="Roboto"/>
                <a:cs typeface="Roboto"/>
                <a:sym typeface="Roboto"/>
              </a:rPr>
              <a:t>is required to file E-</a:t>
            </a:r>
            <a:r>
              <a:rPr lang="en-US" sz="1800" dirty="0">
                <a:solidFill>
                  <a:schemeClr val="tx1"/>
                </a:solidFill>
                <a:latin typeface="Roboto"/>
                <a:ea typeface="Roboto"/>
                <a:cs typeface="Roboto"/>
                <a:sym typeface="Roboto"/>
              </a:rPr>
              <a:t>Form CSR-1 to </a:t>
            </a:r>
            <a:r>
              <a:rPr lang="en-US" dirty="0">
                <a:latin typeface="Roboto"/>
                <a:ea typeface="Roboto"/>
                <a:cs typeface="Roboto"/>
                <a:sym typeface="Roboto"/>
              </a:rPr>
              <a:t>obtain CSR Unique Identification Number (UIN). Upon allotment of CSR UIN, it can accept CSR funds from the eligible companies.</a:t>
            </a:r>
            <a:endParaRPr lang="en-US" sz="1800"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5" name="Title 1">
            <a:extLst>
              <a:ext uri="{FF2B5EF4-FFF2-40B4-BE49-F238E27FC236}">
                <a16:creationId xmlns:a16="http://schemas.microsoft.com/office/drawing/2014/main" id="{CCC06005-92D6-5C5F-57CD-61C1BD1D6858}"/>
              </a:ext>
            </a:extLst>
          </p:cNvPr>
          <p:cNvSpPr txBox="1">
            <a:spLocks/>
          </p:cNvSpPr>
          <p:nvPr/>
        </p:nvSpPr>
        <p:spPr>
          <a:xfrm>
            <a:off x="1054098" y="248653"/>
            <a:ext cx="12522200" cy="826168"/>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130600" tIns="65300" rIns="130600" bIns="653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6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r>
              <a:rPr lang="en-US" sz="28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Implementing Agency</a:t>
            </a:r>
          </a:p>
          <a:p>
            <a:r>
              <a:rPr lang="en-US" sz="20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As per Companies (CSR Policy) Rules, 2014</a:t>
            </a:r>
          </a:p>
        </p:txBody>
      </p:sp>
      <p:sp>
        <p:nvSpPr>
          <p:cNvPr id="7" name="Rectangle 6">
            <a:extLst>
              <a:ext uri="{FF2B5EF4-FFF2-40B4-BE49-F238E27FC236}">
                <a16:creationId xmlns:a16="http://schemas.microsoft.com/office/drawing/2014/main" id="{2685497E-110C-856C-67A2-C8B06C0EEC4D}"/>
              </a:ext>
            </a:extLst>
          </p:cNvPr>
          <p:cNvSpPr/>
          <p:nvPr/>
        </p:nvSpPr>
        <p:spPr>
          <a:xfrm>
            <a:off x="460953" y="6093538"/>
            <a:ext cx="1754080" cy="163969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rPr>
              <a:t>CSR -1</a:t>
            </a:r>
          </a:p>
        </p:txBody>
      </p:sp>
      <p:sp>
        <p:nvSpPr>
          <p:cNvPr id="8" name="Rectangle 7">
            <a:extLst>
              <a:ext uri="{FF2B5EF4-FFF2-40B4-BE49-F238E27FC236}">
                <a16:creationId xmlns:a16="http://schemas.microsoft.com/office/drawing/2014/main" id="{70886560-CB03-4FC8-9176-68CB19CC9E81}"/>
              </a:ext>
            </a:extLst>
          </p:cNvPr>
          <p:cNvSpPr/>
          <p:nvPr/>
        </p:nvSpPr>
        <p:spPr>
          <a:xfrm>
            <a:off x="3884475" y="6093537"/>
            <a:ext cx="4470058" cy="163969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a:solidFill>
                  <a:schemeClr val="tx1"/>
                </a:solidFill>
              </a:rPr>
              <a:t>Form for registering entities to get CSR funding from the corporates and undertake CSR activities.</a:t>
            </a:r>
          </a:p>
        </p:txBody>
      </p:sp>
      <p:sp>
        <p:nvSpPr>
          <p:cNvPr id="9" name="Rectangle 8">
            <a:extLst>
              <a:ext uri="{FF2B5EF4-FFF2-40B4-BE49-F238E27FC236}">
                <a16:creationId xmlns:a16="http://schemas.microsoft.com/office/drawing/2014/main" id="{97B464D2-879B-58C3-E5E1-08DDA9C5970E}"/>
              </a:ext>
            </a:extLst>
          </p:cNvPr>
          <p:cNvSpPr/>
          <p:nvPr/>
        </p:nvSpPr>
        <p:spPr>
          <a:xfrm>
            <a:off x="10305653" y="6093538"/>
            <a:ext cx="3633786" cy="163969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a:solidFill>
                  <a:schemeClr val="tx1"/>
                </a:solidFill>
              </a:rPr>
              <a:t>To be filed by implementing agency</a:t>
            </a:r>
          </a:p>
        </p:txBody>
      </p:sp>
      <p:sp>
        <p:nvSpPr>
          <p:cNvPr id="10" name="Arrow: Right 9">
            <a:extLst>
              <a:ext uri="{FF2B5EF4-FFF2-40B4-BE49-F238E27FC236}">
                <a16:creationId xmlns:a16="http://schemas.microsoft.com/office/drawing/2014/main" id="{E541CB3E-5BE0-5E86-CA31-91F82FECD88D}"/>
              </a:ext>
            </a:extLst>
          </p:cNvPr>
          <p:cNvSpPr/>
          <p:nvPr/>
        </p:nvSpPr>
        <p:spPr>
          <a:xfrm>
            <a:off x="2624312" y="6631717"/>
            <a:ext cx="909628" cy="513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B6EE68BF-A21C-8CEC-4F3E-C50F32079E1B}"/>
              </a:ext>
            </a:extLst>
          </p:cNvPr>
          <p:cNvSpPr/>
          <p:nvPr/>
        </p:nvSpPr>
        <p:spPr>
          <a:xfrm>
            <a:off x="8705068" y="6614911"/>
            <a:ext cx="909628" cy="513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855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rcRect/>
          <a:stretch/>
        </p:blipFill>
        <p:spPr>
          <a:xfrm>
            <a:off x="-76197" y="-228601"/>
            <a:ext cx="14630397" cy="8229601"/>
          </a:xfrm>
          <a:prstGeom prst="rect">
            <a:avLst/>
          </a:prstGeom>
          <a:solidFill>
            <a:schemeClr val="lt1"/>
          </a:solidFill>
          <a:ln>
            <a:solidFill>
              <a:schemeClr val="bg1"/>
            </a:solidFill>
          </a:ln>
          <a:effectLst>
            <a:outerShdw blurRad="50800" dist="50800" dir="5400000" algn="ctr" rotWithShape="0">
              <a:schemeClr val="tx2"/>
            </a:outerShdw>
          </a:effectLst>
        </p:spPr>
      </p:pic>
      <p:pic>
        <p:nvPicPr>
          <p:cNvPr id="145" name="Google Shape;145;p17" descr="Presentation Slides-06.png"/>
          <p:cNvPicPr preferRelativeResize="0"/>
          <p:nvPr/>
        </p:nvPicPr>
        <p:blipFill rotWithShape="1">
          <a:blip r:embed="rId5">
            <a:alphaModFix/>
          </a:blip>
          <a:srcRect/>
          <a:stretch/>
        </p:blipFill>
        <p:spPr>
          <a:xfrm>
            <a:off x="13868491" y="228600"/>
            <a:ext cx="539332" cy="533400"/>
          </a:xfrm>
          <a:prstGeom prst="rect">
            <a:avLst/>
          </a:prstGeom>
          <a:noFill/>
          <a:ln>
            <a:noFill/>
          </a:ln>
        </p:spPr>
      </p:pic>
      <p:sp>
        <p:nvSpPr>
          <p:cNvPr id="148" name="Google Shape;148;p17"/>
          <p:cNvSpPr txBox="1"/>
          <p:nvPr/>
        </p:nvSpPr>
        <p:spPr>
          <a:xfrm>
            <a:off x="344781" y="156866"/>
            <a:ext cx="13374588" cy="4154943"/>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L="571500" marR="0" lvl="0" indent="-571500"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a:p>
            <a:pPr marL="571500" marR="0" lvl="0" indent="-571500" algn="ctr"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a:p>
            <a:pPr marL="571500" marR="0" lvl="0" indent="-571500" algn="ctr"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a:p>
            <a:pPr marL="571500" marR="0" lvl="0" indent="-571500" algn="ctr"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12" name="Rectangle 11">
            <a:extLst>
              <a:ext uri="{FF2B5EF4-FFF2-40B4-BE49-F238E27FC236}">
                <a16:creationId xmlns:a16="http://schemas.microsoft.com/office/drawing/2014/main" id="{EF7B69F8-2377-BAE5-A6FE-B9A3DA5839BF}"/>
              </a:ext>
            </a:extLst>
          </p:cNvPr>
          <p:cNvSpPr/>
          <p:nvPr/>
        </p:nvSpPr>
        <p:spPr>
          <a:xfrm>
            <a:off x="4246219" y="1314012"/>
            <a:ext cx="4470058" cy="249386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a:solidFill>
                  <a:schemeClr val="tx1"/>
                </a:solidFill>
              </a:rPr>
              <a:t> Every company covered under Section 135 of the Companies Act, 2013 shall furnish a report on CSR in E-Form CSR-2 to the Registrar</a:t>
            </a:r>
          </a:p>
        </p:txBody>
      </p:sp>
      <p:sp>
        <p:nvSpPr>
          <p:cNvPr id="14" name="Rectangle 13">
            <a:extLst>
              <a:ext uri="{FF2B5EF4-FFF2-40B4-BE49-F238E27FC236}">
                <a16:creationId xmlns:a16="http://schemas.microsoft.com/office/drawing/2014/main" id="{FB99553D-028D-9576-4A30-46DBCFD2B3E6}"/>
              </a:ext>
            </a:extLst>
          </p:cNvPr>
          <p:cNvSpPr/>
          <p:nvPr/>
        </p:nvSpPr>
        <p:spPr>
          <a:xfrm>
            <a:off x="719775" y="1242746"/>
            <a:ext cx="1754080" cy="249386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rPr>
              <a:t>CSR -2</a:t>
            </a:r>
          </a:p>
        </p:txBody>
      </p:sp>
      <p:sp>
        <p:nvSpPr>
          <p:cNvPr id="18" name="Rectangle 17">
            <a:extLst>
              <a:ext uri="{FF2B5EF4-FFF2-40B4-BE49-F238E27FC236}">
                <a16:creationId xmlns:a16="http://schemas.microsoft.com/office/drawing/2014/main" id="{A35D3E4B-EEB2-2DD8-C1D2-CD8CAC6A1797}"/>
              </a:ext>
            </a:extLst>
          </p:cNvPr>
          <p:cNvSpPr/>
          <p:nvPr/>
        </p:nvSpPr>
        <p:spPr>
          <a:xfrm>
            <a:off x="10536768" y="1228407"/>
            <a:ext cx="3575509" cy="250820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a:solidFill>
                  <a:schemeClr val="tx1"/>
                </a:solidFill>
              </a:rPr>
              <a:t>Filed within 30 days from the date of AGM</a:t>
            </a:r>
          </a:p>
        </p:txBody>
      </p:sp>
      <p:sp>
        <p:nvSpPr>
          <p:cNvPr id="3" name="Arrow: Right 2">
            <a:extLst>
              <a:ext uri="{FF2B5EF4-FFF2-40B4-BE49-F238E27FC236}">
                <a16:creationId xmlns:a16="http://schemas.microsoft.com/office/drawing/2014/main" id="{AF396694-753D-0990-F5A2-23448D79776C}"/>
              </a:ext>
            </a:extLst>
          </p:cNvPr>
          <p:cNvSpPr/>
          <p:nvPr/>
        </p:nvSpPr>
        <p:spPr>
          <a:xfrm>
            <a:off x="9176458" y="2065132"/>
            <a:ext cx="909628" cy="513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Right 3">
            <a:extLst>
              <a:ext uri="{FF2B5EF4-FFF2-40B4-BE49-F238E27FC236}">
                <a16:creationId xmlns:a16="http://schemas.microsoft.com/office/drawing/2014/main" id="{5CA89953-AF81-0092-54F0-3AB34808C893}"/>
              </a:ext>
            </a:extLst>
          </p:cNvPr>
          <p:cNvSpPr/>
          <p:nvPr/>
        </p:nvSpPr>
        <p:spPr>
          <a:xfrm>
            <a:off x="2876410" y="2065132"/>
            <a:ext cx="909628" cy="513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4A8F85A1-508C-9B4B-D97E-973193C7B002}"/>
              </a:ext>
            </a:extLst>
          </p:cNvPr>
          <p:cNvSpPr txBox="1">
            <a:spLocks/>
          </p:cNvSpPr>
          <p:nvPr/>
        </p:nvSpPr>
        <p:spPr>
          <a:xfrm>
            <a:off x="911031" y="276684"/>
            <a:ext cx="12522200" cy="533400"/>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130600" tIns="65300" rIns="130600" bIns="653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6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r>
              <a:rPr lang="en-US" sz="28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CSR Form</a:t>
            </a:r>
          </a:p>
        </p:txBody>
      </p:sp>
      <p:pic>
        <p:nvPicPr>
          <p:cNvPr id="10" name="Picture 9">
            <a:extLst>
              <a:ext uri="{FF2B5EF4-FFF2-40B4-BE49-F238E27FC236}">
                <a16:creationId xmlns:a16="http://schemas.microsoft.com/office/drawing/2014/main" id="{2D75B400-E4E6-8CEE-DD78-787F869DA50B}"/>
              </a:ext>
            </a:extLst>
          </p:cNvPr>
          <p:cNvPicPr>
            <a:picLocks noChangeAspect="1"/>
          </p:cNvPicPr>
          <p:nvPr/>
        </p:nvPicPr>
        <p:blipFill>
          <a:blip r:embed="rId6"/>
          <a:stretch>
            <a:fillRect/>
          </a:stretch>
        </p:blipFill>
        <p:spPr>
          <a:xfrm>
            <a:off x="719776" y="4468675"/>
            <a:ext cx="13392502" cy="3151325"/>
          </a:xfrm>
          <a:prstGeom prst="rect">
            <a:avLst/>
          </a:prstGeom>
        </p:spPr>
      </p:pic>
    </p:spTree>
    <p:extLst>
      <p:ext uri="{BB962C8B-B14F-4D97-AF65-F5344CB8AC3E}">
        <p14:creationId xmlns:p14="http://schemas.microsoft.com/office/powerpoint/2010/main" val="235129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11544" y="437856"/>
            <a:ext cx="14071248" cy="7164998"/>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endParaRPr lang="en-US" sz="2800" b="1" u="sng" dirty="0">
              <a:solidFill>
                <a:schemeClr val="tx1"/>
              </a:solidFill>
              <a:latin typeface="Roboto"/>
              <a:ea typeface="Roboto"/>
              <a:cs typeface="Roboto"/>
              <a:sym typeface="Roboto"/>
            </a:endParaRPr>
          </a:p>
          <a:p>
            <a:pPr marL="285750" marR="0" lvl="0" indent="-285750" algn="just" rtl="0">
              <a:spcBef>
                <a:spcPts val="0"/>
              </a:spcBef>
              <a:spcAft>
                <a:spcPts val="0"/>
              </a:spcAft>
              <a:buFont typeface="Wingdings" panose="05000000000000000000" pitchFamily="2" charset="2"/>
              <a:buChar char="q"/>
            </a:pPr>
            <a:endParaRPr lang="en-US" sz="1800" dirty="0">
              <a:solidFill>
                <a:schemeClr val="tx1"/>
              </a:solidFill>
              <a:latin typeface="Roboto"/>
              <a:ea typeface="Roboto"/>
              <a:cs typeface="Roboto"/>
              <a:sym typeface="Roboto"/>
            </a:endParaRPr>
          </a:p>
          <a:p>
            <a:pPr marL="285750" marR="0" lvl="0" indent="-285750" algn="just" rtl="0">
              <a:spcBef>
                <a:spcPts val="0"/>
              </a:spcBef>
              <a:spcAft>
                <a:spcPts val="0"/>
              </a:spcAft>
              <a:buFont typeface="Wingdings" panose="05000000000000000000" pitchFamily="2" charset="2"/>
              <a:buChar char="q"/>
            </a:pPr>
            <a:r>
              <a:rPr lang="en-US" sz="1800" dirty="0">
                <a:solidFill>
                  <a:schemeClr val="tx1"/>
                </a:solidFill>
                <a:latin typeface="Roboto"/>
                <a:ea typeface="Roboto"/>
                <a:cs typeface="Roboto"/>
                <a:sym typeface="Roboto"/>
              </a:rPr>
              <a:t>If the company fails to spend such amount, the Board shall, in its report made under section 134, specify the reasons for not spending the amount</a:t>
            </a:r>
          </a:p>
          <a:p>
            <a:pPr marL="285750" marR="0" lvl="0" indent="-285750" algn="just" rtl="0">
              <a:spcBef>
                <a:spcPts val="0"/>
              </a:spcBef>
              <a:spcAft>
                <a:spcPts val="0"/>
              </a:spcAft>
              <a:buFont typeface="Wingdings" panose="05000000000000000000" pitchFamily="2" charset="2"/>
              <a:buChar char="q"/>
            </a:pPr>
            <a:r>
              <a:rPr lang="en-US" sz="1800" dirty="0">
                <a:solidFill>
                  <a:schemeClr val="tx1"/>
                </a:solidFill>
                <a:latin typeface="Roboto"/>
                <a:ea typeface="Roboto"/>
                <a:cs typeface="Roboto"/>
                <a:sym typeface="Roboto"/>
              </a:rPr>
              <a:t>The unspent amount will be transferred to a Fund specified in Schedule VII, within a period of 6 months of the expiry of the financial year.</a:t>
            </a:r>
          </a:p>
          <a:p>
            <a:pPr marL="285750" marR="0" lvl="0" indent="-285750" algn="just" rtl="0">
              <a:spcBef>
                <a:spcPts val="0"/>
              </a:spcBef>
              <a:spcAft>
                <a:spcPts val="0"/>
              </a:spcAft>
              <a:buFont typeface="Wingdings" panose="05000000000000000000" pitchFamily="2" charset="2"/>
              <a:buChar char="q"/>
            </a:pPr>
            <a:r>
              <a:rPr lang="en-US" sz="1800" dirty="0">
                <a:solidFill>
                  <a:schemeClr val="tx1"/>
                </a:solidFill>
                <a:latin typeface="Roboto"/>
                <a:ea typeface="Roboto"/>
                <a:cs typeface="Roboto"/>
                <a:sym typeface="Roboto"/>
              </a:rPr>
              <a:t>If unspent amount relates to any ongoing project, undertaken by a company in </a:t>
            </a:r>
            <a:r>
              <a:rPr lang="en-US" sz="1800" dirty="0" err="1">
                <a:solidFill>
                  <a:schemeClr val="tx1"/>
                </a:solidFill>
                <a:latin typeface="Roboto"/>
                <a:ea typeface="Roboto"/>
                <a:cs typeface="Roboto"/>
                <a:sym typeface="Roboto"/>
              </a:rPr>
              <a:t>persuance</a:t>
            </a:r>
            <a:r>
              <a:rPr lang="en-US" sz="1800" dirty="0">
                <a:solidFill>
                  <a:schemeClr val="tx1"/>
                </a:solidFill>
                <a:latin typeface="Roboto"/>
                <a:ea typeface="Roboto"/>
                <a:cs typeface="Roboto"/>
                <a:sym typeface="Roboto"/>
              </a:rPr>
              <a:t> of its CSR Policy, shall be transferred by the company within a period of 30 days from the end of the financial year to a special account to be opened by the company in that behalf for that financial year in any scheduled bank to be called the Unspent CSR Account, and such amount shall be spent by the company within a period of 3 financial years from the date of such transfer, failing which, the company shall transfer the same to a Fund specified in Schedule VII, within a period of 30 days from the date of completion of the third financial year.</a:t>
            </a:r>
          </a:p>
          <a:p>
            <a:pPr algn="ctr"/>
            <a:endParaRPr lang="en-US" sz="2800" b="1" u="sng" dirty="0">
              <a:solidFill>
                <a:schemeClr val="tx1"/>
              </a:solidFill>
              <a:latin typeface="Roboto"/>
              <a:ea typeface="Roboto"/>
              <a:cs typeface="Roboto"/>
              <a:sym typeface="Roboto"/>
            </a:endParaRPr>
          </a:p>
          <a:p>
            <a:pPr algn="ctr"/>
            <a:endParaRPr lang="en-US" sz="2800" b="1" u="sng" dirty="0">
              <a:solidFill>
                <a:schemeClr val="tx1"/>
              </a:solidFill>
              <a:latin typeface="Roboto"/>
              <a:ea typeface="Roboto"/>
              <a:cs typeface="Roboto"/>
              <a:sym typeface="Roboto"/>
            </a:endParaRPr>
          </a:p>
          <a:p>
            <a:pPr marL="285750" indent="-285750" algn="just">
              <a:buFont typeface="Wingdings" panose="05000000000000000000" pitchFamily="2" charset="2"/>
              <a:buChar char="q"/>
            </a:pPr>
            <a:endParaRPr lang="en-US" sz="1800" dirty="0">
              <a:solidFill>
                <a:schemeClr val="tx1"/>
              </a:solidFill>
              <a:latin typeface="Roboto"/>
              <a:ea typeface="Roboto"/>
              <a:cs typeface="Roboto"/>
              <a:sym typeface="Roboto"/>
            </a:endParaRPr>
          </a:p>
          <a:p>
            <a:pPr marL="285750" indent="-285750" algn="just">
              <a:buFont typeface="Wingdings" panose="05000000000000000000" pitchFamily="2" charset="2"/>
              <a:buChar char="q"/>
            </a:pPr>
            <a:r>
              <a:rPr lang="en-US" sz="1800" dirty="0">
                <a:solidFill>
                  <a:schemeClr val="tx1"/>
                </a:solidFill>
                <a:latin typeface="Roboto"/>
                <a:ea typeface="Roboto"/>
                <a:cs typeface="Roboto"/>
                <a:sym typeface="Roboto"/>
              </a:rPr>
              <a:t>company spends an amount in excess of 2%, such excess amount may be set off </a:t>
            </a:r>
          </a:p>
          <a:p>
            <a:pPr algn="just"/>
            <a:r>
              <a:rPr lang="en-US" sz="1800" dirty="0">
                <a:solidFill>
                  <a:schemeClr val="tx1"/>
                </a:solidFill>
                <a:latin typeface="Roboto"/>
                <a:ea typeface="Roboto"/>
                <a:cs typeface="Roboto"/>
                <a:sym typeface="Roboto"/>
              </a:rPr>
              <a:t>     against the requirement to spend in immediate succeeding 3 financial years subject</a:t>
            </a:r>
          </a:p>
          <a:p>
            <a:pPr algn="just"/>
            <a:r>
              <a:rPr lang="en-US" sz="1800" dirty="0">
                <a:solidFill>
                  <a:schemeClr val="tx1"/>
                </a:solidFill>
                <a:latin typeface="Roboto"/>
                <a:ea typeface="Roboto"/>
                <a:cs typeface="Roboto"/>
                <a:sym typeface="Roboto"/>
              </a:rPr>
              <a:t>     to the conditions that -</a:t>
            </a:r>
          </a:p>
          <a:p>
            <a:pPr algn="just"/>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i</a:t>
            </a:r>
            <a:r>
              <a:rPr lang="en-US" sz="1800" dirty="0">
                <a:solidFill>
                  <a:schemeClr val="tx1"/>
                </a:solidFill>
                <a:latin typeface="Roboto"/>
                <a:ea typeface="Roboto"/>
                <a:cs typeface="Roboto"/>
                <a:sym typeface="Roboto"/>
              </a:rPr>
              <a:t>) excess amount available for set off shall not include the surplus arising out of the</a:t>
            </a:r>
          </a:p>
          <a:p>
            <a:pPr algn="just"/>
            <a:r>
              <a:rPr lang="en-US" sz="1800" dirty="0">
                <a:solidFill>
                  <a:schemeClr val="tx1"/>
                </a:solidFill>
                <a:latin typeface="Roboto"/>
                <a:ea typeface="Roboto"/>
                <a:cs typeface="Roboto"/>
                <a:sym typeface="Roboto"/>
              </a:rPr>
              <a:t>       CSR activities, if any.</a:t>
            </a:r>
          </a:p>
          <a:p>
            <a:pPr algn="just"/>
            <a:r>
              <a:rPr lang="en-US" sz="1800" dirty="0">
                <a:solidFill>
                  <a:schemeClr val="tx1"/>
                </a:solidFill>
                <a:latin typeface="Roboto"/>
                <a:ea typeface="Roboto"/>
                <a:cs typeface="Roboto"/>
                <a:sym typeface="Roboto"/>
              </a:rPr>
              <a:t>  (ii)Board of the company shall pass a resolution to that effect.</a:t>
            </a:r>
          </a:p>
          <a:p>
            <a:pPr marL="285750" indent="-285750" algn="just">
              <a:buFont typeface="Wingdings" panose="05000000000000000000" pitchFamily="2" charset="2"/>
              <a:buChar char="q"/>
            </a:pPr>
            <a:r>
              <a:rPr lang="en-US" sz="1800" dirty="0">
                <a:solidFill>
                  <a:schemeClr val="tx1"/>
                </a:solidFill>
                <a:latin typeface="Roboto"/>
                <a:ea typeface="Roboto"/>
                <a:cs typeface="Roboto"/>
                <a:sym typeface="Roboto"/>
              </a:rPr>
              <a:t>In case any excess amount is left for set off even after 3 financial years, it will lapse </a:t>
            </a:r>
          </a:p>
          <a:p>
            <a:pPr algn="just"/>
            <a:r>
              <a:rPr lang="en-US" sz="1800" dirty="0">
                <a:solidFill>
                  <a:schemeClr val="tx1"/>
                </a:solidFill>
                <a:latin typeface="Roboto"/>
                <a:ea typeface="Roboto"/>
                <a:cs typeface="Roboto"/>
                <a:sym typeface="Roboto"/>
              </a:rPr>
              <a:t>     at the end of the said period.</a:t>
            </a:r>
          </a:p>
          <a:p>
            <a:pPr algn="ctr"/>
            <a:endParaRPr lang="en-US" sz="2800" b="1" u="sng"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8" name="Picture 7">
            <a:extLst>
              <a:ext uri="{FF2B5EF4-FFF2-40B4-BE49-F238E27FC236}">
                <a16:creationId xmlns:a16="http://schemas.microsoft.com/office/drawing/2014/main" id="{3F881E73-F2AB-5D79-77AE-CC0767E77B6F}"/>
              </a:ext>
            </a:extLst>
          </p:cNvPr>
          <p:cNvPicPr>
            <a:picLocks noChangeAspect="1"/>
          </p:cNvPicPr>
          <p:nvPr/>
        </p:nvPicPr>
        <p:blipFill>
          <a:blip r:embed="rId5"/>
          <a:stretch>
            <a:fillRect/>
          </a:stretch>
        </p:blipFill>
        <p:spPr>
          <a:xfrm>
            <a:off x="9512968" y="4888616"/>
            <a:ext cx="4726566" cy="3095238"/>
          </a:xfrm>
          <a:prstGeom prst="rect">
            <a:avLst/>
          </a:prstGeom>
        </p:spPr>
      </p:pic>
      <p:sp>
        <p:nvSpPr>
          <p:cNvPr id="2" name="Title 1">
            <a:extLst>
              <a:ext uri="{FF2B5EF4-FFF2-40B4-BE49-F238E27FC236}">
                <a16:creationId xmlns:a16="http://schemas.microsoft.com/office/drawing/2014/main" id="{0594685E-4B68-1658-0A95-C92228ABBE54}"/>
              </a:ext>
            </a:extLst>
          </p:cNvPr>
          <p:cNvSpPr txBox="1">
            <a:spLocks/>
          </p:cNvSpPr>
          <p:nvPr/>
        </p:nvSpPr>
        <p:spPr>
          <a:xfrm>
            <a:off x="762980" y="4065220"/>
            <a:ext cx="12522200" cy="533400"/>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130600" tIns="65300" rIns="130600" bIns="653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6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r>
              <a:rPr lang="en-US" sz="28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Excess CSR Spent</a:t>
            </a:r>
          </a:p>
        </p:txBody>
      </p:sp>
      <p:sp>
        <p:nvSpPr>
          <p:cNvPr id="3" name="Title 1">
            <a:extLst>
              <a:ext uri="{FF2B5EF4-FFF2-40B4-BE49-F238E27FC236}">
                <a16:creationId xmlns:a16="http://schemas.microsoft.com/office/drawing/2014/main" id="{BFA105C4-544D-B09A-6194-A9984C2BF3AB}"/>
              </a:ext>
            </a:extLst>
          </p:cNvPr>
          <p:cNvSpPr txBox="1">
            <a:spLocks/>
          </p:cNvSpPr>
          <p:nvPr/>
        </p:nvSpPr>
        <p:spPr>
          <a:xfrm>
            <a:off x="952721" y="228600"/>
            <a:ext cx="12522200" cy="533400"/>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130600" tIns="65300" rIns="130600" bIns="653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6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r>
              <a:rPr lang="en-US" sz="28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Unspent CSR expense</a:t>
            </a:r>
          </a:p>
        </p:txBody>
      </p:sp>
    </p:spTree>
    <p:extLst>
      <p:ext uri="{BB962C8B-B14F-4D97-AF65-F5344CB8AC3E}">
        <p14:creationId xmlns:p14="http://schemas.microsoft.com/office/powerpoint/2010/main" val="279851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4">
            <a:alphaModFix/>
          </a:blip>
          <a:srcRect/>
          <a:stretch/>
        </p:blipFill>
        <p:spPr>
          <a:xfrm>
            <a:off x="3" y="-11701"/>
            <a:ext cx="14630397" cy="8229601"/>
          </a:xfrm>
          <a:prstGeom prst="rect">
            <a:avLst/>
          </a:prstGeom>
          <a:noFill/>
          <a:ln>
            <a:noFill/>
          </a:ln>
        </p:spPr>
      </p:pic>
      <p:pic>
        <p:nvPicPr>
          <p:cNvPr id="145" name="Google Shape;145;p17" descr="Presentation Slides-06.png"/>
          <p:cNvPicPr preferRelativeResize="0"/>
          <p:nvPr/>
        </p:nvPicPr>
        <p:blipFill rotWithShape="1">
          <a:blip r:embed="rId5">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Rectangle 1">
            <a:extLst>
              <a:ext uri="{FF2B5EF4-FFF2-40B4-BE49-F238E27FC236}">
                <a16:creationId xmlns:a16="http://schemas.microsoft.com/office/drawing/2014/main" id="{25E1C591-0803-13E9-468A-0D300BFB885A}"/>
              </a:ext>
            </a:extLst>
          </p:cNvPr>
          <p:cNvSpPr/>
          <p:nvPr/>
        </p:nvSpPr>
        <p:spPr>
          <a:xfrm>
            <a:off x="1381657" y="1075820"/>
            <a:ext cx="4491790" cy="15607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latin typeface="Roboto" panose="02000000000000000000" pitchFamily="2" charset="0"/>
                <a:ea typeface="Roboto" panose="02000000000000000000" pitchFamily="2" charset="0"/>
                <a:cs typeface="Roboto" panose="02000000000000000000" pitchFamily="2" charset="0"/>
              </a:rPr>
              <a:t>If a company is in default in complying with the provisions in relation to CSR expense, the company shall be liable to a penalty of </a:t>
            </a:r>
          </a:p>
        </p:txBody>
      </p:sp>
      <p:sp>
        <p:nvSpPr>
          <p:cNvPr id="3" name="Rectangle 2">
            <a:extLst>
              <a:ext uri="{FF2B5EF4-FFF2-40B4-BE49-F238E27FC236}">
                <a16:creationId xmlns:a16="http://schemas.microsoft.com/office/drawing/2014/main" id="{E9760014-F0C0-3EE7-E2E4-72ECA6B7E8AD}"/>
              </a:ext>
            </a:extLst>
          </p:cNvPr>
          <p:cNvSpPr/>
          <p:nvPr/>
        </p:nvSpPr>
        <p:spPr>
          <a:xfrm>
            <a:off x="8488309" y="1067914"/>
            <a:ext cx="4491790" cy="15607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latin typeface="Roboto" panose="02000000000000000000" pitchFamily="2" charset="0"/>
                <a:ea typeface="Roboto" panose="02000000000000000000" pitchFamily="2" charset="0"/>
                <a:cs typeface="Roboto" panose="02000000000000000000" pitchFamily="2" charset="0"/>
              </a:rPr>
              <a:t>every officer of the company who is in default shall be liable to a penalty of </a:t>
            </a:r>
          </a:p>
        </p:txBody>
      </p:sp>
      <p:sp>
        <p:nvSpPr>
          <p:cNvPr id="4" name="Rectangle 3">
            <a:extLst>
              <a:ext uri="{FF2B5EF4-FFF2-40B4-BE49-F238E27FC236}">
                <a16:creationId xmlns:a16="http://schemas.microsoft.com/office/drawing/2014/main" id="{DFF907E6-0DC6-0B30-4751-D614E18D29CF}"/>
              </a:ext>
            </a:extLst>
          </p:cNvPr>
          <p:cNvSpPr/>
          <p:nvPr/>
        </p:nvSpPr>
        <p:spPr>
          <a:xfrm>
            <a:off x="441441" y="3352971"/>
            <a:ext cx="2553687" cy="29313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Roboto" panose="02000000000000000000" pitchFamily="2" charset="0"/>
                <a:ea typeface="Roboto" panose="02000000000000000000" pitchFamily="2" charset="0"/>
                <a:cs typeface="Roboto" panose="02000000000000000000" pitchFamily="2" charset="0"/>
              </a:rPr>
              <a:t>twice the amount required to be transferred by the company to the Fund specified in Schedule VII or the Unspent CSR Account, or </a:t>
            </a:r>
          </a:p>
          <a:p>
            <a:pPr algn="ctr"/>
            <a:endParaRPr lang="en-US" sz="1800" dirty="0"/>
          </a:p>
        </p:txBody>
      </p:sp>
      <p:sp>
        <p:nvSpPr>
          <p:cNvPr id="7" name="Rectangle 6">
            <a:extLst>
              <a:ext uri="{FF2B5EF4-FFF2-40B4-BE49-F238E27FC236}">
                <a16:creationId xmlns:a16="http://schemas.microsoft.com/office/drawing/2014/main" id="{28AD237C-6EFD-A2A8-8C17-27038E13D7B3}"/>
              </a:ext>
            </a:extLst>
          </p:cNvPr>
          <p:cNvSpPr/>
          <p:nvPr/>
        </p:nvSpPr>
        <p:spPr>
          <a:xfrm>
            <a:off x="4372181" y="3352971"/>
            <a:ext cx="2381544" cy="29313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latin typeface="Roboto" panose="02000000000000000000" pitchFamily="2" charset="0"/>
                <a:ea typeface="Roboto" panose="02000000000000000000" pitchFamily="2" charset="0"/>
                <a:cs typeface="Roboto" panose="02000000000000000000" pitchFamily="2" charset="0"/>
              </a:rPr>
              <a:t>1 crore rupees</a:t>
            </a:r>
          </a:p>
        </p:txBody>
      </p:sp>
      <p:sp>
        <p:nvSpPr>
          <p:cNvPr id="8" name="Rectangle 7">
            <a:extLst>
              <a:ext uri="{FF2B5EF4-FFF2-40B4-BE49-F238E27FC236}">
                <a16:creationId xmlns:a16="http://schemas.microsoft.com/office/drawing/2014/main" id="{D1913DCE-CA35-F2ED-70C4-18CE0225BCD1}"/>
              </a:ext>
            </a:extLst>
          </p:cNvPr>
          <p:cNvSpPr/>
          <p:nvPr/>
        </p:nvSpPr>
        <p:spPr>
          <a:xfrm>
            <a:off x="7873431" y="3352972"/>
            <a:ext cx="2381544" cy="293136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latin typeface="Roboto" panose="02000000000000000000" pitchFamily="2" charset="0"/>
                <a:ea typeface="Roboto" panose="02000000000000000000" pitchFamily="2" charset="0"/>
                <a:cs typeface="Roboto" panose="02000000000000000000" pitchFamily="2" charset="0"/>
              </a:rPr>
              <a:t>1/10 of the amount required to be transferred by the company to such Fund specified in Schedule VII, or the Unspent CSR Account, or</a:t>
            </a:r>
          </a:p>
        </p:txBody>
      </p:sp>
      <p:sp>
        <p:nvSpPr>
          <p:cNvPr id="9" name="Rectangle 8">
            <a:extLst>
              <a:ext uri="{FF2B5EF4-FFF2-40B4-BE49-F238E27FC236}">
                <a16:creationId xmlns:a16="http://schemas.microsoft.com/office/drawing/2014/main" id="{C0431555-AF4A-CA41-8542-17E0106F118B}"/>
              </a:ext>
            </a:extLst>
          </p:cNvPr>
          <p:cNvSpPr/>
          <p:nvPr/>
        </p:nvSpPr>
        <p:spPr>
          <a:xfrm>
            <a:off x="11486947" y="3352972"/>
            <a:ext cx="2381544" cy="293136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latin typeface="Roboto" panose="02000000000000000000" pitchFamily="2" charset="0"/>
                <a:ea typeface="Roboto" panose="02000000000000000000" pitchFamily="2" charset="0"/>
                <a:cs typeface="Roboto" panose="02000000000000000000" pitchFamily="2" charset="0"/>
              </a:rPr>
              <a:t>2 lakh rupees</a:t>
            </a:r>
          </a:p>
        </p:txBody>
      </p:sp>
      <p:sp>
        <p:nvSpPr>
          <p:cNvPr id="10" name="Rectangle 9">
            <a:extLst>
              <a:ext uri="{FF2B5EF4-FFF2-40B4-BE49-F238E27FC236}">
                <a16:creationId xmlns:a16="http://schemas.microsoft.com/office/drawing/2014/main" id="{B2874E14-AD3A-D36A-0F11-C7060F0FF21A}"/>
              </a:ext>
            </a:extLst>
          </p:cNvPr>
          <p:cNvSpPr/>
          <p:nvPr/>
        </p:nvSpPr>
        <p:spPr>
          <a:xfrm>
            <a:off x="2513834" y="6865231"/>
            <a:ext cx="2381544" cy="10146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latin typeface="Roboto" panose="02000000000000000000" pitchFamily="2" charset="0"/>
                <a:ea typeface="Roboto" panose="02000000000000000000" pitchFamily="2" charset="0"/>
                <a:cs typeface="Roboto" panose="02000000000000000000" pitchFamily="2" charset="0"/>
              </a:rPr>
              <a:t>whichever is less</a:t>
            </a:r>
          </a:p>
        </p:txBody>
      </p:sp>
      <p:sp>
        <p:nvSpPr>
          <p:cNvPr id="12" name="Rectangle 11">
            <a:extLst>
              <a:ext uri="{FF2B5EF4-FFF2-40B4-BE49-F238E27FC236}">
                <a16:creationId xmlns:a16="http://schemas.microsoft.com/office/drawing/2014/main" id="{82D2A29D-14E1-3FCD-6F32-A4EE86B6F73A}"/>
              </a:ext>
            </a:extLst>
          </p:cNvPr>
          <p:cNvSpPr/>
          <p:nvPr/>
        </p:nvSpPr>
        <p:spPr>
          <a:xfrm>
            <a:off x="9838779" y="6865231"/>
            <a:ext cx="2381544" cy="10146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latin typeface="Roboto" panose="02000000000000000000" pitchFamily="2" charset="0"/>
                <a:ea typeface="Roboto" panose="02000000000000000000" pitchFamily="2" charset="0"/>
                <a:cs typeface="Roboto" panose="02000000000000000000" pitchFamily="2" charset="0"/>
              </a:rPr>
              <a:t>whichever is less</a:t>
            </a:r>
          </a:p>
        </p:txBody>
      </p:sp>
      <p:cxnSp>
        <p:nvCxnSpPr>
          <p:cNvPr id="14" name="Straight Connector 13">
            <a:extLst>
              <a:ext uri="{FF2B5EF4-FFF2-40B4-BE49-F238E27FC236}">
                <a16:creationId xmlns:a16="http://schemas.microsoft.com/office/drawing/2014/main" id="{F155DEA6-E5D5-3A54-655D-11D9BFAC6B34}"/>
              </a:ext>
            </a:extLst>
          </p:cNvPr>
          <p:cNvCxnSpPr/>
          <p:nvPr/>
        </p:nvCxnSpPr>
        <p:spPr>
          <a:xfrm>
            <a:off x="1576200" y="2951747"/>
            <a:ext cx="4102705" cy="0"/>
          </a:xfrm>
          <a:prstGeom prst="line">
            <a:avLst/>
          </a:prstGeom>
          <a:ln>
            <a:solidFill>
              <a:schemeClr val="tx1">
                <a:lumMod val="95000"/>
                <a:lumOff val="5000"/>
              </a:schemeClr>
            </a:solidFill>
          </a:ln>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B09B9F12-6ADA-1A5B-056E-BFC5D85A40BB}"/>
              </a:ext>
            </a:extLst>
          </p:cNvPr>
          <p:cNvCxnSpPr/>
          <p:nvPr/>
        </p:nvCxnSpPr>
        <p:spPr>
          <a:xfrm>
            <a:off x="8807116" y="2951669"/>
            <a:ext cx="3870603" cy="0"/>
          </a:xfrm>
          <a:prstGeom prst="line">
            <a:avLst/>
          </a:prstGeom>
          <a:ln>
            <a:solidFill>
              <a:schemeClr val="tx1">
                <a:lumMod val="95000"/>
                <a:lumOff val="5000"/>
              </a:schemeClr>
            </a:solidFill>
          </a:ln>
        </p:spPr>
        <p:style>
          <a:lnRef idx="3">
            <a:schemeClr val="accent1"/>
          </a:lnRef>
          <a:fillRef idx="0">
            <a:schemeClr val="accent1"/>
          </a:fillRef>
          <a:effectRef idx="2">
            <a:schemeClr val="accent1"/>
          </a:effectRef>
          <a:fontRef idx="minor">
            <a:schemeClr val="tx1"/>
          </a:fontRef>
        </p:style>
      </p:cxnSp>
      <p:cxnSp>
        <p:nvCxnSpPr>
          <p:cNvPr id="20" name="Straight Arrow Connector 19">
            <a:extLst>
              <a:ext uri="{FF2B5EF4-FFF2-40B4-BE49-F238E27FC236}">
                <a16:creationId xmlns:a16="http://schemas.microsoft.com/office/drawing/2014/main" id="{481F355F-F4AF-59FD-E663-96496B97FC94}"/>
              </a:ext>
            </a:extLst>
          </p:cNvPr>
          <p:cNvCxnSpPr/>
          <p:nvPr/>
        </p:nvCxnSpPr>
        <p:spPr>
          <a:xfrm>
            <a:off x="1576200" y="2951747"/>
            <a:ext cx="0" cy="4012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18141A5B-4B0F-6396-4BEC-F5062786C374}"/>
              </a:ext>
            </a:extLst>
          </p:cNvPr>
          <p:cNvCxnSpPr/>
          <p:nvPr/>
        </p:nvCxnSpPr>
        <p:spPr>
          <a:xfrm>
            <a:off x="5674958" y="2951669"/>
            <a:ext cx="0" cy="4012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D128CCAC-E833-3D48-94F3-102663ECF3DD}"/>
              </a:ext>
            </a:extLst>
          </p:cNvPr>
          <p:cNvCxnSpPr/>
          <p:nvPr/>
        </p:nvCxnSpPr>
        <p:spPr>
          <a:xfrm>
            <a:off x="8807116" y="2951669"/>
            <a:ext cx="0" cy="4012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602542B5-BD4B-498D-6D39-6DDEA7E637E1}"/>
              </a:ext>
            </a:extLst>
          </p:cNvPr>
          <p:cNvCxnSpPr/>
          <p:nvPr/>
        </p:nvCxnSpPr>
        <p:spPr>
          <a:xfrm>
            <a:off x="12677719" y="2951669"/>
            <a:ext cx="0" cy="4012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0E04BCDF-E70C-39E9-E5A3-5AE0AD74408D}"/>
              </a:ext>
            </a:extLst>
          </p:cNvPr>
          <p:cNvCxnSpPr>
            <a:cxnSpLocks/>
            <a:stCxn id="3" idx="2"/>
          </p:cNvCxnSpPr>
          <p:nvPr/>
        </p:nvCxnSpPr>
        <p:spPr>
          <a:xfrm>
            <a:off x="10734204" y="2628678"/>
            <a:ext cx="8213" cy="3229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249A9147-D9D6-2182-07CF-E2752C5A275D}"/>
              </a:ext>
            </a:extLst>
          </p:cNvPr>
          <p:cNvCxnSpPr>
            <a:cxnSpLocks/>
          </p:cNvCxnSpPr>
          <p:nvPr/>
        </p:nvCxnSpPr>
        <p:spPr>
          <a:xfrm>
            <a:off x="3597221" y="2671786"/>
            <a:ext cx="8213" cy="3229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7EE865DE-7C48-C9E7-47EC-09A42746E8E5}"/>
              </a:ext>
            </a:extLst>
          </p:cNvPr>
          <p:cNvCxnSpPr>
            <a:cxnSpLocks/>
          </p:cNvCxnSpPr>
          <p:nvPr/>
        </p:nvCxnSpPr>
        <p:spPr>
          <a:xfrm>
            <a:off x="3623445" y="6526198"/>
            <a:ext cx="8213" cy="3229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0B9C754F-6271-2D15-C3E7-34D5EFC2F60D}"/>
              </a:ext>
            </a:extLst>
          </p:cNvPr>
          <p:cNvCxnSpPr>
            <a:cxnSpLocks/>
          </p:cNvCxnSpPr>
          <p:nvPr/>
        </p:nvCxnSpPr>
        <p:spPr>
          <a:xfrm>
            <a:off x="10998742" y="6526995"/>
            <a:ext cx="8213" cy="3229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B98B7F9A-69F9-8CFF-4AB1-9736264ED2B6}"/>
              </a:ext>
            </a:extLst>
          </p:cNvPr>
          <p:cNvCxnSpPr/>
          <p:nvPr/>
        </p:nvCxnSpPr>
        <p:spPr>
          <a:xfrm>
            <a:off x="8978199" y="6526197"/>
            <a:ext cx="4102705" cy="0"/>
          </a:xfrm>
          <a:prstGeom prst="line">
            <a:avLst/>
          </a:prstGeom>
          <a:ln>
            <a:solidFill>
              <a:schemeClr val="tx1">
                <a:lumMod val="95000"/>
                <a:lumOff val="5000"/>
              </a:schemeClr>
            </a:solidFill>
          </a:ln>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23C5E79E-3D35-BFFF-C0CD-4DC550B5E17C}"/>
              </a:ext>
            </a:extLst>
          </p:cNvPr>
          <p:cNvCxnSpPr/>
          <p:nvPr/>
        </p:nvCxnSpPr>
        <p:spPr>
          <a:xfrm>
            <a:off x="1443979" y="6528860"/>
            <a:ext cx="4102705" cy="0"/>
          </a:xfrm>
          <a:prstGeom prst="line">
            <a:avLst/>
          </a:prstGeom>
          <a:ln>
            <a:solidFill>
              <a:schemeClr val="tx1">
                <a:lumMod val="95000"/>
                <a:lumOff val="5000"/>
              </a:schemeClr>
            </a:solidFill>
          </a:ln>
        </p:spPr>
        <p:style>
          <a:lnRef idx="3">
            <a:schemeClr val="accent1"/>
          </a:lnRef>
          <a:fillRef idx="0">
            <a:schemeClr val="accent1"/>
          </a:fillRef>
          <a:effectRef idx="2">
            <a:schemeClr val="accent1"/>
          </a:effectRef>
          <a:fontRef idx="minor">
            <a:schemeClr val="tx1"/>
          </a:fontRef>
        </p:style>
      </p:cxnSp>
      <p:cxnSp>
        <p:nvCxnSpPr>
          <p:cNvPr id="132" name="Straight Connector 131">
            <a:extLst>
              <a:ext uri="{FF2B5EF4-FFF2-40B4-BE49-F238E27FC236}">
                <a16:creationId xmlns:a16="http://schemas.microsoft.com/office/drawing/2014/main" id="{6A28E983-8C93-5BC9-B886-4C74788CA52E}"/>
              </a:ext>
            </a:extLst>
          </p:cNvPr>
          <p:cNvCxnSpPr/>
          <p:nvPr/>
        </p:nvCxnSpPr>
        <p:spPr>
          <a:xfrm>
            <a:off x="1443979" y="6284339"/>
            <a:ext cx="0" cy="258873"/>
          </a:xfrm>
          <a:prstGeom prst="line">
            <a:avLst/>
          </a:prstGeom>
        </p:spPr>
        <p:style>
          <a:lnRef idx="3">
            <a:schemeClr val="dk1"/>
          </a:lnRef>
          <a:fillRef idx="0">
            <a:schemeClr val="dk1"/>
          </a:fillRef>
          <a:effectRef idx="2">
            <a:schemeClr val="dk1"/>
          </a:effectRef>
          <a:fontRef idx="minor">
            <a:schemeClr val="tx1"/>
          </a:fontRef>
        </p:style>
      </p:cxnSp>
      <p:cxnSp>
        <p:nvCxnSpPr>
          <p:cNvPr id="133" name="Straight Connector 132">
            <a:extLst>
              <a:ext uri="{FF2B5EF4-FFF2-40B4-BE49-F238E27FC236}">
                <a16:creationId xmlns:a16="http://schemas.microsoft.com/office/drawing/2014/main" id="{85473A2D-0FEF-B418-DB59-3964D834CA40}"/>
              </a:ext>
            </a:extLst>
          </p:cNvPr>
          <p:cNvCxnSpPr/>
          <p:nvPr/>
        </p:nvCxnSpPr>
        <p:spPr>
          <a:xfrm>
            <a:off x="5546684" y="6267324"/>
            <a:ext cx="0" cy="258873"/>
          </a:xfrm>
          <a:prstGeom prst="line">
            <a:avLst/>
          </a:prstGeom>
        </p:spPr>
        <p:style>
          <a:lnRef idx="3">
            <a:schemeClr val="dk1"/>
          </a:lnRef>
          <a:fillRef idx="0">
            <a:schemeClr val="dk1"/>
          </a:fillRef>
          <a:effectRef idx="2">
            <a:schemeClr val="dk1"/>
          </a:effectRef>
          <a:fontRef idx="minor">
            <a:schemeClr val="tx1"/>
          </a:fontRef>
        </p:style>
      </p:cxnSp>
      <p:cxnSp>
        <p:nvCxnSpPr>
          <p:cNvPr id="134" name="Straight Connector 133">
            <a:extLst>
              <a:ext uri="{FF2B5EF4-FFF2-40B4-BE49-F238E27FC236}">
                <a16:creationId xmlns:a16="http://schemas.microsoft.com/office/drawing/2014/main" id="{6228F3BE-80EA-14AB-D0C4-552CF4DDD5A0}"/>
              </a:ext>
            </a:extLst>
          </p:cNvPr>
          <p:cNvCxnSpPr/>
          <p:nvPr/>
        </p:nvCxnSpPr>
        <p:spPr>
          <a:xfrm>
            <a:off x="8978199" y="6267325"/>
            <a:ext cx="0" cy="258873"/>
          </a:xfrm>
          <a:prstGeom prst="line">
            <a:avLst/>
          </a:prstGeom>
        </p:spPr>
        <p:style>
          <a:lnRef idx="3">
            <a:schemeClr val="dk1"/>
          </a:lnRef>
          <a:fillRef idx="0">
            <a:schemeClr val="dk1"/>
          </a:fillRef>
          <a:effectRef idx="2">
            <a:schemeClr val="dk1"/>
          </a:effectRef>
          <a:fontRef idx="minor">
            <a:schemeClr val="tx1"/>
          </a:fontRef>
        </p:style>
      </p:cxnSp>
      <p:cxnSp>
        <p:nvCxnSpPr>
          <p:cNvPr id="135" name="Straight Connector 134">
            <a:extLst>
              <a:ext uri="{FF2B5EF4-FFF2-40B4-BE49-F238E27FC236}">
                <a16:creationId xmlns:a16="http://schemas.microsoft.com/office/drawing/2014/main" id="{2E290808-FB81-2502-445F-9200C8EDFDC9}"/>
              </a:ext>
            </a:extLst>
          </p:cNvPr>
          <p:cNvCxnSpPr/>
          <p:nvPr/>
        </p:nvCxnSpPr>
        <p:spPr>
          <a:xfrm>
            <a:off x="13080904" y="6284339"/>
            <a:ext cx="0" cy="258873"/>
          </a:xfrm>
          <a:prstGeom prst="line">
            <a:avLst/>
          </a:prstGeom>
        </p:spPr>
        <p:style>
          <a:lnRef idx="3">
            <a:schemeClr val="dk1"/>
          </a:lnRef>
          <a:fillRef idx="0">
            <a:schemeClr val="dk1"/>
          </a:fillRef>
          <a:effectRef idx="2">
            <a:schemeClr val="dk1"/>
          </a:effectRef>
          <a:fontRef idx="minor">
            <a:schemeClr val="tx1"/>
          </a:fontRef>
        </p:style>
      </p:cxnSp>
      <p:sp>
        <p:nvSpPr>
          <p:cNvPr id="5" name="Title 1">
            <a:extLst>
              <a:ext uri="{FF2B5EF4-FFF2-40B4-BE49-F238E27FC236}">
                <a16:creationId xmlns:a16="http://schemas.microsoft.com/office/drawing/2014/main" id="{892EDC9E-221B-CC67-C3A6-4E0A87ABDD9C}"/>
              </a:ext>
            </a:extLst>
          </p:cNvPr>
          <p:cNvSpPr txBox="1">
            <a:spLocks/>
          </p:cNvSpPr>
          <p:nvPr/>
        </p:nvSpPr>
        <p:spPr>
          <a:xfrm>
            <a:off x="795064" y="248057"/>
            <a:ext cx="12522200" cy="533400"/>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130600" tIns="65300" rIns="130600" bIns="653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6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r>
              <a:rPr lang="en-US" sz="28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CSR Penalty</a:t>
            </a:r>
          </a:p>
        </p:txBody>
      </p:sp>
    </p:spTree>
    <p:extLst>
      <p:ext uri="{BB962C8B-B14F-4D97-AF65-F5344CB8AC3E}">
        <p14:creationId xmlns:p14="http://schemas.microsoft.com/office/powerpoint/2010/main" val="2525821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2083" y="1170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465222" y="228600"/>
            <a:ext cx="13651832" cy="13572906"/>
          </a:xfrm>
          <a:prstGeom prst="rect">
            <a:avLst/>
          </a:prstGeom>
          <a:noFill/>
          <a:ln/>
        </p:spPr>
        <p:style>
          <a:lnRef idx="1">
            <a:schemeClr val="dk1"/>
          </a:lnRef>
          <a:fillRef idx="2">
            <a:schemeClr val="dk1"/>
          </a:fillRef>
          <a:effectRef idx="1">
            <a:schemeClr val="dk1"/>
          </a:effectRef>
          <a:fontRef idx="minor">
            <a:schemeClr val="dk1"/>
          </a:fontRef>
        </p:style>
        <p:txBody>
          <a:bodyPr spcFirstLastPara="1" wrap="square" lIns="91425" tIns="45700" rIns="91425" bIns="45700" anchor="t" anchorCtr="0">
            <a:spAutoFit/>
          </a:bodyPr>
          <a:lstStyle/>
          <a:p>
            <a:pPr marR="0" lvl="0" algn="ctr" rtl="0">
              <a:lnSpc>
                <a:spcPct val="120000"/>
              </a:lnSpc>
              <a:spcBef>
                <a:spcPts val="0"/>
              </a:spcBef>
              <a:spcAft>
                <a:spcPts val="0"/>
              </a:spcAft>
            </a:pPr>
            <a:r>
              <a:rPr lang="en-US" sz="2800" b="1" u="sng" dirty="0">
                <a:solidFill>
                  <a:schemeClr val="tx1"/>
                </a:solidFill>
                <a:latin typeface="Roboto"/>
                <a:ea typeface="Roboto"/>
                <a:cs typeface="Roboto"/>
                <a:sym typeface="Roboto"/>
              </a:rPr>
              <a:t>Penal Impact of Non-compliance</a:t>
            </a: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algn="just" rtl="0">
              <a:lnSpc>
                <a:spcPct val="120000"/>
              </a:lnSpc>
              <a:spcBef>
                <a:spcPts val="0"/>
              </a:spcBef>
              <a:spcAft>
                <a:spcPts val="0"/>
              </a:spcAft>
            </a:pPr>
            <a:r>
              <a:rPr lang="en-US" sz="2000" dirty="0">
                <a:solidFill>
                  <a:schemeClr val="tx1"/>
                </a:solidFill>
                <a:latin typeface="Roboto"/>
                <a:ea typeface="Roboto"/>
                <a:cs typeface="Roboto"/>
                <a:sym typeface="Roboto"/>
              </a:rPr>
              <a:t>ROC has issued various notices regarding violation of Section 135 of Companies Act, 2013. Some cases are briefly mentioned here-</a:t>
            </a:r>
          </a:p>
          <a:p>
            <a:pPr marR="0" lvl="0" algn="just" rtl="0">
              <a:lnSpc>
                <a:spcPct val="120000"/>
              </a:lnSpc>
              <a:spcBef>
                <a:spcPts val="0"/>
              </a:spcBef>
              <a:spcAft>
                <a:spcPts val="0"/>
              </a:spcAft>
            </a:pPr>
            <a:r>
              <a:rPr lang="en-US" sz="2000" b="1" dirty="0">
                <a:solidFill>
                  <a:schemeClr val="tx1"/>
                </a:solidFill>
                <a:latin typeface="Roboto"/>
                <a:ea typeface="Roboto"/>
                <a:cs typeface="Roboto"/>
                <a:sym typeface="Roboto"/>
              </a:rPr>
              <a:t>ROC adjudication order in the matter of “TOYOTA TSUSHO SYSTEMS INDIA PRIVATE LIMITED”</a:t>
            </a:r>
          </a:p>
          <a:p>
            <a:pPr marR="0" lvl="0" algn="just" rtl="0">
              <a:lnSpc>
                <a:spcPct val="120000"/>
              </a:lnSpc>
              <a:spcBef>
                <a:spcPts val="0"/>
              </a:spcBef>
              <a:spcAft>
                <a:spcPts val="0"/>
              </a:spcAft>
            </a:pPr>
            <a:r>
              <a:rPr lang="en-US" sz="2000" dirty="0">
                <a:solidFill>
                  <a:schemeClr val="tx1"/>
                </a:solidFill>
                <a:latin typeface="Roboto"/>
                <a:ea typeface="Roboto"/>
                <a:cs typeface="Roboto"/>
                <a:sym typeface="Roboto"/>
              </a:rPr>
              <a:t>The company failed to deposit unspent amount in a fund specified under Schedule VII within 6 months from the end of relevant FY. However, the company deposited the unspent amount in “PM relief Fund” with a delay of 80 days. The company has filed an application for the adjudication for violation of CSR Provisions. The contravention to the provision was proved hence ROC imposed penalty on the company of 22,23,742 (twice the CSR obligation) and its directors of 1,11,187 (1/10</a:t>
            </a:r>
            <a:r>
              <a:rPr lang="en-US" sz="2000" baseline="30000" dirty="0">
                <a:solidFill>
                  <a:schemeClr val="tx1"/>
                </a:solidFill>
                <a:latin typeface="Roboto"/>
                <a:ea typeface="Roboto"/>
                <a:cs typeface="Roboto"/>
                <a:sym typeface="Roboto"/>
              </a:rPr>
              <a:t>th</a:t>
            </a:r>
            <a:r>
              <a:rPr lang="en-US" sz="2000" dirty="0">
                <a:solidFill>
                  <a:schemeClr val="tx1"/>
                </a:solidFill>
                <a:latin typeface="Roboto"/>
                <a:ea typeface="Roboto"/>
                <a:cs typeface="Roboto"/>
                <a:sym typeface="Roboto"/>
              </a:rPr>
              <a:t> of CSR Obligation).</a:t>
            </a:r>
          </a:p>
          <a:p>
            <a:pPr marR="0" lvl="0" algn="just" rtl="0">
              <a:lnSpc>
                <a:spcPct val="120000"/>
              </a:lnSpc>
              <a:spcBef>
                <a:spcPts val="0"/>
              </a:spcBef>
              <a:spcAft>
                <a:spcPts val="0"/>
              </a:spcAft>
            </a:pPr>
            <a:endParaRPr lang="en-US" sz="2000" b="1" dirty="0">
              <a:solidFill>
                <a:schemeClr val="tx1"/>
              </a:solidFill>
              <a:latin typeface="Roboto"/>
              <a:ea typeface="Roboto"/>
              <a:cs typeface="Roboto"/>
              <a:sym typeface="Roboto"/>
            </a:endParaRPr>
          </a:p>
          <a:p>
            <a:pPr algn="just">
              <a:lnSpc>
                <a:spcPct val="120000"/>
              </a:lnSpc>
            </a:pPr>
            <a:r>
              <a:rPr lang="en-US" sz="2000" b="1" dirty="0">
                <a:solidFill>
                  <a:schemeClr val="tx1"/>
                </a:solidFill>
                <a:latin typeface="Roboto"/>
                <a:ea typeface="Roboto"/>
                <a:cs typeface="Roboto"/>
                <a:sym typeface="Roboto"/>
              </a:rPr>
              <a:t>ROC adjudication order in matter of “SRI VELAYUDHASWAMY SPINNING MILLS PRIVATE LIMITED”</a:t>
            </a:r>
          </a:p>
          <a:p>
            <a:pPr algn="just">
              <a:lnSpc>
                <a:spcPct val="120000"/>
              </a:lnSpc>
            </a:pPr>
            <a:r>
              <a:rPr lang="en-US" sz="2000" dirty="0">
                <a:solidFill>
                  <a:schemeClr val="tx1"/>
                </a:solidFill>
                <a:latin typeface="Roboto"/>
                <a:ea typeface="Roboto"/>
                <a:cs typeface="Roboto"/>
                <a:sym typeface="Roboto"/>
              </a:rPr>
              <a:t>The company became eligible for CSR spending however it failed to do so as it was in the process of identifying the project, same fact was also disclosed in Board’s report. Subsequently, company spent the required CSR expenditure however disclosure regarding spending and project details were not given in prescribed tabular format. ROC issued show cause notice to the company and its officers in default and initiated adjudication proceedings. Considering the fact that company has spent fully and disclosed CSR details in plain manner not in prescribed tabular form, ROC did not imposed penalty under Section 135 rather under section 450 of Companies Act, 2013. Hence ROC imposed a penalty of Rs. 10,000 on both the company and officers in default.</a:t>
            </a:r>
          </a:p>
          <a:p>
            <a:pPr marR="0" lvl="0" rtl="0">
              <a:lnSpc>
                <a:spcPct val="120000"/>
              </a:lnSpc>
              <a:spcBef>
                <a:spcPts val="0"/>
              </a:spcBef>
              <a:spcAft>
                <a:spcPts val="0"/>
              </a:spcAft>
            </a:pPr>
            <a:endParaRPr lang="en-US" sz="1600" b="1"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600" b="1"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600" b="1"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600" b="1"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6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L="571500" marR="0" lvl="0" indent="-571500"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a:p>
            <a:pPr marL="571500" marR="0" lvl="0" indent="-571500" algn="ctr"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a:p>
            <a:pPr marL="571500" marR="0" lvl="0" indent="-571500" algn="ctr"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526743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2083" y="1170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222577" y="228600"/>
            <a:ext cx="14185247" cy="13166641"/>
          </a:xfrm>
          <a:prstGeom prst="rect">
            <a:avLst/>
          </a:prstGeom>
          <a:noFill/>
          <a:ln/>
        </p:spPr>
        <p:style>
          <a:lnRef idx="1">
            <a:schemeClr val="dk1"/>
          </a:lnRef>
          <a:fillRef idx="2">
            <a:schemeClr val="dk1"/>
          </a:fillRef>
          <a:effectRef idx="1">
            <a:schemeClr val="dk1"/>
          </a:effectRef>
          <a:fontRef idx="minor">
            <a:schemeClr val="dk1"/>
          </a:fontRef>
        </p:style>
        <p:txBody>
          <a:bodyPr spcFirstLastPara="1" wrap="square" lIns="91425" tIns="45700" rIns="91425" bIns="45700" anchor="t" anchorCtr="0">
            <a:spAutoFit/>
          </a:bodyPr>
          <a:lstStyle/>
          <a:p>
            <a:pPr marR="0" lvl="0" algn="ctr" rtl="0">
              <a:lnSpc>
                <a:spcPct val="120000"/>
              </a:lnSpc>
              <a:spcBef>
                <a:spcPts val="0"/>
              </a:spcBef>
              <a:spcAft>
                <a:spcPts val="0"/>
              </a:spcAft>
            </a:pPr>
            <a:r>
              <a:rPr lang="en-US" sz="3600" b="1" u="sng" dirty="0" err="1">
                <a:solidFill>
                  <a:schemeClr val="tx1"/>
                </a:solidFill>
                <a:latin typeface="Roboto"/>
                <a:ea typeface="Roboto"/>
                <a:cs typeface="Roboto"/>
                <a:sym typeface="Roboto"/>
              </a:rPr>
              <a:t>Dematerialisation</a:t>
            </a:r>
            <a:r>
              <a:rPr lang="en-US" sz="3600" b="1" u="sng" dirty="0">
                <a:solidFill>
                  <a:schemeClr val="tx1"/>
                </a:solidFill>
                <a:latin typeface="Roboto"/>
                <a:ea typeface="Roboto"/>
                <a:cs typeface="Roboto"/>
                <a:sym typeface="Roboto"/>
              </a:rPr>
              <a:t> of Securities (Private Company)</a:t>
            </a:r>
          </a:p>
          <a:p>
            <a:pPr marR="0" lvl="0" algn="ctr" rtl="0">
              <a:lnSpc>
                <a:spcPct val="120000"/>
              </a:lnSpc>
              <a:spcBef>
                <a:spcPts val="0"/>
              </a:spcBef>
              <a:spcAft>
                <a:spcPts val="0"/>
              </a:spcAft>
            </a:pPr>
            <a:r>
              <a:rPr lang="en-US" sz="2000" dirty="0"/>
              <a:t>(Rule 9B of Companies (Prospectus and Allotment of Securities) Rules, 2014)</a:t>
            </a:r>
            <a:endParaRPr lang="en-US" sz="2000" b="1" u="sng"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2800" b="1" u="sng" dirty="0">
              <a:solidFill>
                <a:schemeClr val="tx1"/>
              </a:solidFill>
              <a:latin typeface="Roboto"/>
              <a:ea typeface="Roboto"/>
              <a:cs typeface="Roboto"/>
              <a:sym typeface="Roboto"/>
            </a:endParaRPr>
          </a:p>
          <a:p>
            <a:pPr algn="just">
              <a:lnSpc>
                <a:spcPct val="120000"/>
              </a:lnSpc>
            </a:pPr>
            <a:r>
              <a:rPr lang="en-US" sz="2000" dirty="0">
                <a:solidFill>
                  <a:schemeClr val="tx1"/>
                </a:solidFill>
                <a:latin typeface="Roboto"/>
                <a:ea typeface="Roboto"/>
                <a:cs typeface="Roboto"/>
                <a:sym typeface="Roboto"/>
              </a:rPr>
              <a:t>The Ministry of Corporate Affairs, Government of India through a notification dated 27</a:t>
            </a:r>
            <a:r>
              <a:rPr lang="en-US" sz="2000" baseline="30000" dirty="0">
                <a:solidFill>
                  <a:schemeClr val="tx1"/>
                </a:solidFill>
                <a:latin typeface="Roboto"/>
                <a:ea typeface="Roboto"/>
                <a:cs typeface="Roboto"/>
                <a:sym typeface="Roboto"/>
              </a:rPr>
              <a:t>th</a:t>
            </a:r>
            <a:r>
              <a:rPr lang="en-US" sz="2000" dirty="0">
                <a:solidFill>
                  <a:schemeClr val="tx1"/>
                </a:solidFill>
                <a:latin typeface="Roboto"/>
                <a:ea typeface="Roboto"/>
                <a:cs typeface="Roboto"/>
                <a:sym typeface="Roboto"/>
              </a:rPr>
              <a:t> October 2023 has made it mandatory for private limited companies to facilitate conversion of all their existing securities in dematerialized form by 30</a:t>
            </a:r>
            <a:r>
              <a:rPr lang="en-US" sz="2000" baseline="30000" dirty="0">
                <a:solidFill>
                  <a:schemeClr val="tx1"/>
                </a:solidFill>
                <a:latin typeface="Roboto"/>
                <a:ea typeface="Roboto"/>
                <a:cs typeface="Roboto"/>
                <a:sym typeface="Roboto"/>
              </a:rPr>
              <a:t>th</a:t>
            </a:r>
            <a:r>
              <a:rPr lang="en-US" sz="2000" dirty="0">
                <a:solidFill>
                  <a:schemeClr val="tx1"/>
                </a:solidFill>
                <a:latin typeface="Roboto"/>
                <a:ea typeface="Roboto"/>
                <a:cs typeface="Roboto"/>
                <a:sym typeface="Roboto"/>
              </a:rPr>
              <a:t> September 2024 and issue their securities in dematerialized form after the date when it is required to comply with the rule.</a:t>
            </a:r>
          </a:p>
          <a:p>
            <a:pPr marR="0" lvl="0" algn="just" rtl="0">
              <a:lnSpc>
                <a:spcPct val="120000"/>
              </a:lnSpc>
              <a:spcBef>
                <a:spcPts val="0"/>
              </a:spcBef>
              <a:spcAft>
                <a:spcPts val="0"/>
              </a:spcAft>
            </a:pPr>
            <a:endParaRPr lang="en-US" sz="2000" dirty="0">
              <a:solidFill>
                <a:schemeClr val="tx1"/>
              </a:solidFill>
              <a:latin typeface="Roboto"/>
              <a:ea typeface="Roboto"/>
              <a:cs typeface="Roboto"/>
              <a:sym typeface="Roboto"/>
            </a:endParaRPr>
          </a:p>
          <a:p>
            <a:pPr marR="0" lvl="0" rtl="0">
              <a:lnSpc>
                <a:spcPct val="120000"/>
              </a:lnSpc>
              <a:spcBef>
                <a:spcPts val="0"/>
              </a:spcBef>
              <a:spcAft>
                <a:spcPts val="0"/>
              </a:spcAft>
            </a:pPr>
            <a:r>
              <a:rPr lang="en-US" sz="2000" b="1" dirty="0">
                <a:solidFill>
                  <a:schemeClr val="tx1"/>
                </a:solidFill>
                <a:latin typeface="Roboto"/>
                <a:ea typeface="Roboto"/>
                <a:cs typeface="Roboto"/>
                <a:sym typeface="Roboto"/>
              </a:rPr>
              <a:t>What is dematerialization of securities ?</a:t>
            </a:r>
          </a:p>
          <a:p>
            <a:pPr marR="0" lvl="0" rtl="0">
              <a:lnSpc>
                <a:spcPct val="120000"/>
              </a:lnSpc>
              <a:spcBef>
                <a:spcPts val="0"/>
              </a:spcBef>
              <a:spcAft>
                <a:spcPts val="0"/>
              </a:spcAft>
            </a:pPr>
            <a:r>
              <a:rPr lang="en-US" sz="2000" dirty="0">
                <a:solidFill>
                  <a:schemeClr val="tx1"/>
                </a:solidFill>
                <a:latin typeface="Roboto"/>
                <a:ea typeface="Roboto"/>
                <a:cs typeface="Roboto"/>
                <a:sym typeface="Roboto"/>
              </a:rPr>
              <a:t>The conversion of physical securities into an electronic format </a:t>
            </a:r>
          </a:p>
          <a:p>
            <a:pPr marR="0" lvl="0" rtl="0">
              <a:lnSpc>
                <a:spcPct val="120000"/>
              </a:lnSpc>
              <a:spcBef>
                <a:spcPts val="0"/>
              </a:spcBef>
              <a:spcAft>
                <a:spcPts val="0"/>
              </a:spcAft>
            </a:pPr>
            <a:r>
              <a:rPr lang="en-US" sz="2000" dirty="0">
                <a:solidFill>
                  <a:schemeClr val="tx1"/>
                </a:solidFill>
                <a:latin typeface="Roboto"/>
                <a:ea typeface="Roboto"/>
                <a:cs typeface="Roboto"/>
                <a:sym typeface="Roboto"/>
              </a:rPr>
              <a:t>which is maintained by the dedicated depositories authorized by </a:t>
            </a:r>
          </a:p>
          <a:p>
            <a:pPr marR="0" lvl="0" rtl="0">
              <a:lnSpc>
                <a:spcPct val="120000"/>
              </a:lnSpc>
              <a:spcBef>
                <a:spcPts val="0"/>
              </a:spcBef>
              <a:spcAft>
                <a:spcPts val="0"/>
              </a:spcAft>
            </a:pPr>
            <a:r>
              <a:rPr lang="en-US" sz="2000" dirty="0">
                <a:solidFill>
                  <a:schemeClr val="tx1"/>
                </a:solidFill>
                <a:latin typeface="Roboto"/>
                <a:ea typeface="Roboto"/>
                <a:cs typeface="Roboto"/>
                <a:sym typeface="Roboto"/>
              </a:rPr>
              <a:t>the Government of India is called Dematerialization of securities.</a:t>
            </a:r>
          </a:p>
          <a:p>
            <a:pPr marR="0" lvl="0" rtl="0">
              <a:lnSpc>
                <a:spcPct val="120000"/>
              </a:lnSpc>
              <a:spcBef>
                <a:spcPts val="0"/>
              </a:spcBef>
              <a:spcAft>
                <a:spcPts val="0"/>
              </a:spcAft>
            </a:pPr>
            <a:r>
              <a:rPr lang="en-US" sz="2000" dirty="0">
                <a:solidFill>
                  <a:schemeClr val="tx1"/>
                </a:solidFill>
                <a:latin typeface="Roboto"/>
                <a:ea typeface="Roboto"/>
                <a:cs typeface="Roboto"/>
                <a:sym typeface="Roboto"/>
              </a:rPr>
              <a:t>In this context, securities include any kind of shares, scrips, stocks,</a:t>
            </a:r>
          </a:p>
          <a:p>
            <a:pPr marR="0" lvl="0" rtl="0">
              <a:lnSpc>
                <a:spcPct val="120000"/>
              </a:lnSpc>
              <a:spcBef>
                <a:spcPts val="0"/>
              </a:spcBef>
              <a:spcAft>
                <a:spcPts val="0"/>
              </a:spcAft>
            </a:pPr>
            <a:r>
              <a:rPr lang="en-US" sz="2000" dirty="0">
                <a:solidFill>
                  <a:schemeClr val="tx1"/>
                </a:solidFill>
                <a:latin typeface="Roboto"/>
                <a:ea typeface="Roboto"/>
                <a:cs typeface="Roboto"/>
                <a:sym typeface="Roboto"/>
              </a:rPr>
              <a:t>bonds, debentures, debenture stock or other marketable securities</a:t>
            </a:r>
          </a:p>
          <a:p>
            <a:pPr marR="0" lvl="0" rtl="0">
              <a:lnSpc>
                <a:spcPct val="120000"/>
              </a:lnSpc>
              <a:spcBef>
                <a:spcPts val="0"/>
              </a:spcBef>
              <a:spcAft>
                <a:spcPts val="0"/>
              </a:spcAft>
            </a:pPr>
            <a:r>
              <a:rPr lang="en-US" sz="2000" dirty="0">
                <a:solidFill>
                  <a:schemeClr val="tx1"/>
                </a:solidFill>
                <a:latin typeface="Roboto"/>
                <a:ea typeface="Roboto"/>
                <a:cs typeface="Roboto"/>
                <a:sym typeface="Roboto"/>
              </a:rPr>
              <a:t> of a similar nature.</a:t>
            </a:r>
          </a:p>
          <a:p>
            <a:pPr marR="0" lvl="0" algn="ctr" rtl="0">
              <a:lnSpc>
                <a:spcPct val="120000"/>
              </a:lnSpc>
              <a:spcBef>
                <a:spcPts val="0"/>
              </a:spcBef>
              <a:spcAft>
                <a:spcPts val="0"/>
              </a:spcAft>
            </a:pPr>
            <a:r>
              <a:rPr lang="en-US" sz="2400" b="1" dirty="0">
                <a:solidFill>
                  <a:schemeClr val="tx1"/>
                </a:solidFill>
                <a:latin typeface="Roboto"/>
                <a:ea typeface="Roboto"/>
                <a:cs typeface="Roboto"/>
                <a:sym typeface="Roboto"/>
              </a:rPr>
              <a:t>Applicability/Exception </a:t>
            </a:r>
          </a:p>
          <a:p>
            <a:pPr marR="0" lvl="0" rtl="0">
              <a:lnSpc>
                <a:spcPct val="120000"/>
              </a:lnSpc>
              <a:spcBef>
                <a:spcPts val="0"/>
              </a:spcBef>
              <a:spcAft>
                <a:spcPts val="0"/>
              </a:spcAft>
            </a:pPr>
            <a:endParaRPr lang="en-US" sz="1600" b="1"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600" b="1"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600" b="1"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600" b="1"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600" b="1"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6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L="571500" marR="0" lvl="0" indent="-571500"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a:p>
            <a:pPr marL="571500" marR="0" lvl="0" indent="-571500" algn="ctr"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a:p>
            <a:pPr marL="571500" marR="0" lvl="0" indent="-571500" algn="ctr"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4" name="Picture 3">
            <a:extLst>
              <a:ext uri="{FF2B5EF4-FFF2-40B4-BE49-F238E27FC236}">
                <a16:creationId xmlns:a16="http://schemas.microsoft.com/office/drawing/2014/main" id="{7ABACF1D-0104-3587-B935-0A3166DEF7A9}"/>
              </a:ext>
            </a:extLst>
          </p:cNvPr>
          <p:cNvPicPr>
            <a:picLocks noChangeAspect="1"/>
          </p:cNvPicPr>
          <p:nvPr/>
        </p:nvPicPr>
        <p:blipFill>
          <a:blip r:embed="rId5"/>
          <a:stretch>
            <a:fillRect/>
          </a:stretch>
        </p:blipFill>
        <p:spPr>
          <a:xfrm>
            <a:off x="8234668" y="3005959"/>
            <a:ext cx="5903489" cy="2550748"/>
          </a:xfrm>
          <a:prstGeom prst="rect">
            <a:avLst/>
          </a:prstGeom>
        </p:spPr>
      </p:pic>
      <p:sp>
        <p:nvSpPr>
          <p:cNvPr id="5" name="Rectangle 4">
            <a:extLst>
              <a:ext uri="{FF2B5EF4-FFF2-40B4-BE49-F238E27FC236}">
                <a16:creationId xmlns:a16="http://schemas.microsoft.com/office/drawing/2014/main" id="{2BD95DE3-E26A-A872-D0ED-523547902364}"/>
              </a:ext>
            </a:extLst>
          </p:cNvPr>
          <p:cNvSpPr/>
          <p:nvPr/>
        </p:nvSpPr>
        <p:spPr>
          <a:xfrm>
            <a:off x="1111042" y="6668475"/>
            <a:ext cx="3930316" cy="8181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solidFill>
                  <a:schemeClr val="tx1"/>
                </a:solidFill>
                <a:latin typeface="Roboto"/>
                <a:ea typeface="Roboto"/>
                <a:cs typeface="Roboto"/>
                <a:sym typeface="Roboto"/>
              </a:rPr>
              <a:t>All the private limited companies incorporated in India</a:t>
            </a:r>
            <a:endParaRPr lang="en-US" sz="1800" dirty="0"/>
          </a:p>
        </p:txBody>
      </p:sp>
      <p:sp>
        <p:nvSpPr>
          <p:cNvPr id="6" name="Rectangle 5">
            <a:extLst>
              <a:ext uri="{FF2B5EF4-FFF2-40B4-BE49-F238E27FC236}">
                <a16:creationId xmlns:a16="http://schemas.microsoft.com/office/drawing/2014/main" id="{E4E7E191-9304-6B6E-F389-06B0CE5DE1EB}"/>
              </a:ext>
            </a:extLst>
          </p:cNvPr>
          <p:cNvSpPr/>
          <p:nvPr/>
        </p:nvSpPr>
        <p:spPr>
          <a:xfrm>
            <a:off x="8501281" y="6688637"/>
            <a:ext cx="3930316" cy="8181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t>Exception: small Company</a:t>
            </a:r>
          </a:p>
        </p:txBody>
      </p:sp>
      <p:cxnSp>
        <p:nvCxnSpPr>
          <p:cNvPr id="7" name="Straight Connector 6">
            <a:extLst>
              <a:ext uri="{FF2B5EF4-FFF2-40B4-BE49-F238E27FC236}">
                <a16:creationId xmlns:a16="http://schemas.microsoft.com/office/drawing/2014/main" id="{84581FD1-B25B-A02A-58C1-AB04D0C93A8D}"/>
              </a:ext>
            </a:extLst>
          </p:cNvPr>
          <p:cNvCxnSpPr/>
          <p:nvPr/>
        </p:nvCxnSpPr>
        <p:spPr>
          <a:xfrm>
            <a:off x="3269310" y="6279523"/>
            <a:ext cx="7374588" cy="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A20E5A0D-63B0-2D5E-E710-EA3B0E45F4AC}"/>
              </a:ext>
            </a:extLst>
          </p:cNvPr>
          <p:cNvCxnSpPr>
            <a:cxnSpLocks/>
          </p:cNvCxnSpPr>
          <p:nvPr/>
        </p:nvCxnSpPr>
        <p:spPr>
          <a:xfrm>
            <a:off x="3262751" y="6262680"/>
            <a:ext cx="0" cy="4186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78579EB2-C7DF-AAC6-CDF9-DC28F8BACDD1}"/>
              </a:ext>
            </a:extLst>
          </p:cNvPr>
          <p:cNvCxnSpPr/>
          <p:nvPr/>
        </p:nvCxnSpPr>
        <p:spPr>
          <a:xfrm>
            <a:off x="10643898" y="6249776"/>
            <a:ext cx="0" cy="4186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42997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200" y="59825"/>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455803" y="699877"/>
            <a:ext cx="13374588" cy="5189072"/>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r>
              <a:rPr lang="en-US" sz="2400" b="1" u="sng" dirty="0">
                <a:solidFill>
                  <a:schemeClr val="tx1"/>
                </a:solidFill>
                <a:latin typeface="Roboto"/>
                <a:ea typeface="Roboto"/>
                <a:cs typeface="Roboto"/>
                <a:sym typeface="Roboto"/>
              </a:rPr>
              <a:t>Small Company Section 2(85) of the Companies Act, 2013</a:t>
            </a: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b="1"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b="1" dirty="0">
              <a:solidFill>
                <a:schemeClr val="tx1"/>
              </a:solidFill>
              <a:latin typeface="Roboto"/>
              <a:ea typeface="Roboto"/>
              <a:cs typeface="Roboto"/>
              <a:sym typeface="Roboto"/>
            </a:endParaRPr>
          </a:p>
          <a:p>
            <a:pPr marR="0" lvl="0" rtl="0">
              <a:lnSpc>
                <a:spcPct val="120000"/>
              </a:lnSpc>
              <a:spcBef>
                <a:spcPts val="0"/>
              </a:spcBef>
              <a:spcAft>
                <a:spcPts val="0"/>
              </a:spcAft>
            </a:pPr>
            <a:r>
              <a:rPr lang="en-US" sz="1800" dirty="0">
                <a:solidFill>
                  <a:schemeClr val="tx1"/>
                </a:solidFill>
                <a:latin typeface="Roboto"/>
                <a:ea typeface="Roboto"/>
                <a:cs typeface="Roboto"/>
                <a:sym typeface="Roboto"/>
              </a:rPr>
              <a:t> </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AutoShape 2" descr="WHAT ARE BOARD MEETINGS || SECTION 173 OF COMPANIES ACT 2013  #companiesact2013 #companylaw - YouTube">
            <a:extLst>
              <a:ext uri="{FF2B5EF4-FFF2-40B4-BE49-F238E27FC236}">
                <a16:creationId xmlns:a16="http://schemas.microsoft.com/office/drawing/2014/main" id="{CBAB0E9A-45A4-4133-A858-D18F9FD89A0B}"/>
              </a:ext>
            </a:extLst>
          </p:cNvPr>
          <p:cNvSpPr>
            <a:spLocks noChangeAspect="1" noChangeArrowheads="1"/>
          </p:cNvSpPr>
          <p:nvPr/>
        </p:nvSpPr>
        <p:spPr bwMode="auto">
          <a:xfrm>
            <a:off x="7162800" y="396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D8D17B50-5FFB-7DB9-ACC9-AD8A3D9D9AC7}"/>
              </a:ext>
            </a:extLst>
          </p:cNvPr>
          <p:cNvSpPr/>
          <p:nvPr/>
        </p:nvSpPr>
        <p:spPr>
          <a:xfrm>
            <a:off x="7482685" y="3295143"/>
            <a:ext cx="6416843" cy="19571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marR="0" lvl="0" indent="-342900" rtl="0">
              <a:lnSpc>
                <a:spcPct val="120000"/>
              </a:lnSpc>
              <a:spcBef>
                <a:spcPts val="0"/>
              </a:spcBef>
              <a:spcAft>
                <a:spcPts val="0"/>
              </a:spcAft>
              <a:buFont typeface="Wingdings" panose="05000000000000000000" pitchFamily="2" charset="2"/>
              <a:buChar char="§"/>
            </a:pPr>
            <a:r>
              <a:rPr lang="en-US" sz="1800" dirty="0">
                <a:solidFill>
                  <a:schemeClr val="tx1"/>
                </a:solidFill>
                <a:latin typeface="Roboto"/>
                <a:ea typeface="Roboto"/>
                <a:cs typeface="Roboto"/>
                <a:sym typeface="Roboto"/>
              </a:rPr>
              <a:t>Holding company or a subsidiary company; or</a:t>
            </a:r>
          </a:p>
          <a:p>
            <a:pPr marL="342900" marR="0" lvl="0" indent="-342900" rtl="0">
              <a:lnSpc>
                <a:spcPct val="120000"/>
              </a:lnSpc>
              <a:spcBef>
                <a:spcPts val="0"/>
              </a:spcBef>
              <a:spcAft>
                <a:spcPts val="0"/>
              </a:spcAft>
              <a:buFont typeface="Wingdings" panose="05000000000000000000" pitchFamily="2" charset="2"/>
              <a:buChar char="§"/>
            </a:pPr>
            <a:r>
              <a:rPr lang="en-US" sz="1800" dirty="0">
                <a:solidFill>
                  <a:schemeClr val="tx1"/>
                </a:solidFill>
                <a:latin typeface="Roboto"/>
                <a:ea typeface="Roboto"/>
                <a:cs typeface="Roboto"/>
                <a:sym typeface="Roboto"/>
              </a:rPr>
              <a:t>Company registered under section 8; or</a:t>
            </a:r>
          </a:p>
          <a:p>
            <a:pPr marL="342900" marR="0" lvl="0" indent="-342900" rtl="0">
              <a:lnSpc>
                <a:spcPct val="120000"/>
              </a:lnSpc>
              <a:spcBef>
                <a:spcPts val="0"/>
              </a:spcBef>
              <a:spcAft>
                <a:spcPts val="0"/>
              </a:spcAft>
              <a:buFont typeface="Wingdings" panose="05000000000000000000" pitchFamily="2" charset="2"/>
              <a:buChar char="§"/>
            </a:pPr>
            <a:r>
              <a:rPr lang="en-US" sz="1800" dirty="0">
                <a:solidFill>
                  <a:schemeClr val="tx1"/>
                </a:solidFill>
                <a:latin typeface="Roboto"/>
                <a:ea typeface="Roboto"/>
                <a:cs typeface="Roboto"/>
                <a:sym typeface="Roboto"/>
              </a:rPr>
              <a:t>Company or body corporate governed by any special Act;</a:t>
            </a:r>
          </a:p>
        </p:txBody>
      </p:sp>
      <p:sp>
        <p:nvSpPr>
          <p:cNvPr id="18" name="Rectangle 17">
            <a:extLst>
              <a:ext uri="{FF2B5EF4-FFF2-40B4-BE49-F238E27FC236}">
                <a16:creationId xmlns:a16="http://schemas.microsoft.com/office/drawing/2014/main" id="{6C4D5BC9-48F4-88C0-F899-092D50CBCBCE}"/>
              </a:ext>
            </a:extLst>
          </p:cNvPr>
          <p:cNvSpPr/>
          <p:nvPr/>
        </p:nvSpPr>
        <p:spPr>
          <a:xfrm>
            <a:off x="556155" y="3295144"/>
            <a:ext cx="6416843" cy="19571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R="0" lvl="0" rtl="0">
              <a:lnSpc>
                <a:spcPct val="120000"/>
              </a:lnSpc>
              <a:spcBef>
                <a:spcPts val="0"/>
              </a:spcBef>
              <a:spcAft>
                <a:spcPts val="0"/>
              </a:spcAft>
            </a:pPr>
            <a:r>
              <a:rPr lang="en-US" sz="1800" dirty="0">
                <a:solidFill>
                  <a:schemeClr val="tx1"/>
                </a:solidFill>
                <a:latin typeface="Roboto"/>
                <a:ea typeface="Roboto"/>
                <a:cs typeface="Roboto"/>
                <a:sym typeface="Roboto"/>
              </a:rPr>
              <a:t>Paid-up share capital of which does not exceed 4 crore rupees; and</a:t>
            </a:r>
          </a:p>
          <a:p>
            <a:pPr marR="0" lvl="0" rtl="0">
              <a:lnSpc>
                <a:spcPct val="120000"/>
              </a:lnSpc>
              <a:spcBef>
                <a:spcPts val="0"/>
              </a:spcBef>
              <a:spcAft>
                <a:spcPts val="0"/>
              </a:spcAft>
            </a:pPr>
            <a:r>
              <a:rPr lang="en-US" sz="1800" dirty="0">
                <a:solidFill>
                  <a:schemeClr val="tx1"/>
                </a:solidFill>
                <a:latin typeface="Roboto"/>
                <a:ea typeface="Roboto"/>
                <a:cs typeface="Roboto"/>
                <a:sym typeface="Roboto"/>
              </a:rPr>
              <a:t>Turnover of as per profit and loss account does not exceed 40 crore rupees</a:t>
            </a:r>
          </a:p>
          <a:p>
            <a:pPr marR="0" lvl="0" rtl="0">
              <a:lnSpc>
                <a:spcPct val="120000"/>
              </a:lnSpc>
              <a:spcBef>
                <a:spcPts val="0"/>
              </a:spcBef>
              <a:spcAft>
                <a:spcPts val="0"/>
              </a:spcAft>
            </a:pPr>
            <a:r>
              <a:rPr lang="en-US" dirty="0">
                <a:solidFill>
                  <a:schemeClr val="tx1"/>
                </a:solidFill>
                <a:latin typeface="Roboto"/>
                <a:ea typeface="Roboto"/>
                <a:cs typeface="Roboto"/>
                <a:sym typeface="Roboto"/>
              </a:rPr>
              <a:t>As per</a:t>
            </a:r>
            <a:r>
              <a:rPr lang="en-US" sz="1800" dirty="0">
                <a:solidFill>
                  <a:schemeClr val="tx1"/>
                </a:solidFill>
                <a:latin typeface="Roboto"/>
                <a:ea typeface="Roboto"/>
                <a:cs typeface="Roboto"/>
                <a:sym typeface="Roboto"/>
              </a:rPr>
              <a:t> the immediately preceding financial year</a:t>
            </a:r>
          </a:p>
        </p:txBody>
      </p:sp>
      <p:sp>
        <p:nvSpPr>
          <p:cNvPr id="20" name="Rectangle 19">
            <a:extLst>
              <a:ext uri="{FF2B5EF4-FFF2-40B4-BE49-F238E27FC236}">
                <a16:creationId xmlns:a16="http://schemas.microsoft.com/office/drawing/2014/main" id="{71B1E27C-A4E0-FEA4-8834-B0E07C01CFE3}"/>
              </a:ext>
            </a:extLst>
          </p:cNvPr>
          <p:cNvSpPr/>
          <p:nvPr/>
        </p:nvSpPr>
        <p:spPr>
          <a:xfrm>
            <a:off x="7413548" y="1676315"/>
            <a:ext cx="6416843"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latin typeface="Roboto" panose="02000000000000000000" pitchFamily="2" charset="0"/>
                <a:ea typeface="Roboto" panose="02000000000000000000" pitchFamily="2" charset="0"/>
                <a:cs typeface="Roboto" panose="02000000000000000000" pitchFamily="2" charset="0"/>
              </a:rPr>
              <a:t>Nothing shall apply to</a:t>
            </a:r>
          </a:p>
        </p:txBody>
      </p:sp>
      <p:sp>
        <p:nvSpPr>
          <p:cNvPr id="21" name="Rectangle 20">
            <a:extLst>
              <a:ext uri="{FF2B5EF4-FFF2-40B4-BE49-F238E27FC236}">
                <a16:creationId xmlns:a16="http://schemas.microsoft.com/office/drawing/2014/main" id="{921094D5-5489-8ECC-6CE7-BC88AC342D7D}"/>
              </a:ext>
            </a:extLst>
          </p:cNvPr>
          <p:cNvSpPr/>
          <p:nvPr/>
        </p:nvSpPr>
        <p:spPr>
          <a:xfrm>
            <a:off x="455803" y="1676315"/>
            <a:ext cx="6416843"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solidFill>
                  <a:schemeClr val="tx1"/>
                </a:solidFill>
                <a:latin typeface="Roboto"/>
                <a:ea typeface="Roboto"/>
                <a:cs typeface="Roboto"/>
                <a:sym typeface="Roboto"/>
              </a:rPr>
              <a:t>Company, other than a public company having</a:t>
            </a:r>
          </a:p>
        </p:txBody>
      </p:sp>
      <p:cxnSp>
        <p:nvCxnSpPr>
          <p:cNvPr id="4" name="Straight Arrow Connector 3">
            <a:extLst>
              <a:ext uri="{FF2B5EF4-FFF2-40B4-BE49-F238E27FC236}">
                <a16:creationId xmlns:a16="http://schemas.microsoft.com/office/drawing/2014/main" id="{BCACA12F-839A-1B25-98E3-2A91C4536351}"/>
              </a:ext>
            </a:extLst>
          </p:cNvPr>
          <p:cNvCxnSpPr>
            <a:cxnSpLocks/>
          </p:cNvCxnSpPr>
          <p:nvPr/>
        </p:nvCxnSpPr>
        <p:spPr>
          <a:xfrm>
            <a:off x="3648182" y="2196343"/>
            <a:ext cx="0" cy="10962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7" name="Picture 6">
            <a:extLst>
              <a:ext uri="{FF2B5EF4-FFF2-40B4-BE49-F238E27FC236}">
                <a16:creationId xmlns:a16="http://schemas.microsoft.com/office/drawing/2014/main" id="{BD148945-6FD6-BBDC-EB23-4F71E27965D7}"/>
              </a:ext>
            </a:extLst>
          </p:cNvPr>
          <p:cNvPicPr>
            <a:picLocks noChangeAspect="1"/>
          </p:cNvPicPr>
          <p:nvPr/>
        </p:nvPicPr>
        <p:blipFill>
          <a:blip r:embed="rId5"/>
          <a:stretch>
            <a:fillRect/>
          </a:stretch>
        </p:blipFill>
        <p:spPr>
          <a:xfrm>
            <a:off x="4267200" y="5595009"/>
            <a:ext cx="5999747" cy="2253592"/>
          </a:xfrm>
          <a:prstGeom prst="rect">
            <a:avLst/>
          </a:prstGeom>
        </p:spPr>
      </p:pic>
      <p:cxnSp>
        <p:nvCxnSpPr>
          <p:cNvPr id="9" name="Straight Arrow Connector 8">
            <a:extLst>
              <a:ext uri="{FF2B5EF4-FFF2-40B4-BE49-F238E27FC236}">
                <a16:creationId xmlns:a16="http://schemas.microsoft.com/office/drawing/2014/main" id="{F5BF5137-0A6B-F532-405E-839A97EBF51F}"/>
              </a:ext>
            </a:extLst>
          </p:cNvPr>
          <p:cNvCxnSpPr>
            <a:cxnSpLocks/>
          </p:cNvCxnSpPr>
          <p:nvPr/>
        </p:nvCxnSpPr>
        <p:spPr>
          <a:xfrm>
            <a:off x="10621969" y="2196343"/>
            <a:ext cx="0" cy="10962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5016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200" y="59825"/>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455803" y="699877"/>
            <a:ext cx="13374588" cy="5262939"/>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r>
              <a:rPr lang="en-US" sz="2800" b="1" u="sng" dirty="0">
                <a:solidFill>
                  <a:schemeClr val="tx1"/>
                </a:solidFill>
                <a:latin typeface="Roboto"/>
                <a:ea typeface="Roboto"/>
                <a:cs typeface="Roboto"/>
                <a:sym typeface="Roboto"/>
              </a:rPr>
              <a:t>What needs to be done?</a:t>
            </a:r>
            <a:endParaRPr lang="en-US" sz="2800" u="sng"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b="1"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b="1" dirty="0">
              <a:solidFill>
                <a:schemeClr val="tx1"/>
              </a:solidFill>
              <a:latin typeface="Roboto"/>
              <a:ea typeface="Roboto"/>
              <a:cs typeface="Roboto"/>
              <a:sym typeface="Roboto"/>
            </a:endParaRPr>
          </a:p>
          <a:p>
            <a:pPr marR="0" lvl="0" rtl="0">
              <a:lnSpc>
                <a:spcPct val="120000"/>
              </a:lnSpc>
              <a:spcBef>
                <a:spcPts val="0"/>
              </a:spcBef>
              <a:spcAft>
                <a:spcPts val="0"/>
              </a:spcAft>
            </a:pPr>
            <a:r>
              <a:rPr lang="en-US" sz="1800" dirty="0">
                <a:solidFill>
                  <a:schemeClr val="tx1"/>
                </a:solidFill>
                <a:latin typeface="Roboto"/>
                <a:ea typeface="Roboto"/>
                <a:cs typeface="Roboto"/>
                <a:sym typeface="Roboto"/>
              </a:rPr>
              <a:t> </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AutoShape 2" descr="WHAT ARE BOARD MEETINGS || SECTION 173 OF COMPANIES ACT 2013  #companiesact2013 #companylaw - YouTube">
            <a:extLst>
              <a:ext uri="{FF2B5EF4-FFF2-40B4-BE49-F238E27FC236}">
                <a16:creationId xmlns:a16="http://schemas.microsoft.com/office/drawing/2014/main" id="{CBAB0E9A-45A4-4133-A858-D18F9FD89A0B}"/>
              </a:ext>
            </a:extLst>
          </p:cNvPr>
          <p:cNvSpPr>
            <a:spLocks noChangeAspect="1" noChangeArrowheads="1"/>
          </p:cNvSpPr>
          <p:nvPr/>
        </p:nvSpPr>
        <p:spPr bwMode="auto">
          <a:xfrm>
            <a:off x="7162800" y="396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D8D17B50-5FFB-7DB9-ACC9-AD8A3D9D9AC7}"/>
              </a:ext>
            </a:extLst>
          </p:cNvPr>
          <p:cNvSpPr/>
          <p:nvPr/>
        </p:nvSpPr>
        <p:spPr>
          <a:xfrm>
            <a:off x="1984102" y="1815584"/>
            <a:ext cx="6416843" cy="49750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solidFill>
                  <a:schemeClr val="tx1"/>
                </a:solidFill>
                <a:latin typeface="Roboto"/>
                <a:ea typeface="Roboto"/>
                <a:cs typeface="Roboto"/>
                <a:sym typeface="Roboto"/>
              </a:rPr>
              <a:t>Every private company, other than a small company shall</a:t>
            </a:r>
            <a:endParaRPr lang="en-US" sz="1800" dirty="0"/>
          </a:p>
        </p:txBody>
      </p:sp>
      <p:sp>
        <p:nvSpPr>
          <p:cNvPr id="18" name="Rectangle 17">
            <a:extLst>
              <a:ext uri="{FF2B5EF4-FFF2-40B4-BE49-F238E27FC236}">
                <a16:creationId xmlns:a16="http://schemas.microsoft.com/office/drawing/2014/main" id="{6C4D5BC9-48F4-88C0-F899-092D50CBCBCE}"/>
              </a:ext>
            </a:extLst>
          </p:cNvPr>
          <p:cNvSpPr/>
          <p:nvPr/>
        </p:nvSpPr>
        <p:spPr>
          <a:xfrm>
            <a:off x="2007359" y="3114592"/>
            <a:ext cx="6416843"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solidFill>
                  <a:schemeClr val="tx1"/>
                </a:solidFill>
                <a:latin typeface="Roboto"/>
                <a:ea typeface="Roboto"/>
                <a:cs typeface="Roboto"/>
                <a:sym typeface="Roboto"/>
              </a:rPr>
              <a:t>within 18 months of closure of financial year ending 2023</a:t>
            </a:r>
            <a:endParaRPr lang="en-US" sz="1800" dirty="0"/>
          </a:p>
        </p:txBody>
      </p:sp>
      <p:sp>
        <p:nvSpPr>
          <p:cNvPr id="20" name="Rectangle 19">
            <a:extLst>
              <a:ext uri="{FF2B5EF4-FFF2-40B4-BE49-F238E27FC236}">
                <a16:creationId xmlns:a16="http://schemas.microsoft.com/office/drawing/2014/main" id="{71B1E27C-A4E0-FEA4-8834-B0E07C01CFE3}"/>
              </a:ext>
            </a:extLst>
          </p:cNvPr>
          <p:cNvSpPr/>
          <p:nvPr/>
        </p:nvSpPr>
        <p:spPr>
          <a:xfrm>
            <a:off x="2007359" y="6544307"/>
            <a:ext cx="6416843"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solidFill>
                  <a:schemeClr val="tx1"/>
                </a:solidFill>
                <a:latin typeface="Roboto"/>
                <a:ea typeface="Roboto"/>
                <a:cs typeface="Roboto"/>
                <a:sym typeface="Roboto"/>
              </a:rPr>
              <a:t>issue the securities only in </a:t>
            </a:r>
            <a:r>
              <a:rPr lang="en-US" sz="1800" dirty="0" err="1">
                <a:solidFill>
                  <a:schemeClr val="tx1"/>
                </a:solidFill>
                <a:latin typeface="Roboto"/>
                <a:ea typeface="Roboto"/>
                <a:cs typeface="Roboto"/>
                <a:sym typeface="Roboto"/>
              </a:rPr>
              <a:t>dematerialised</a:t>
            </a:r>
            <a:r>
              <a:rPr lang="en-US" sz="1800" dirty="0">
                <a:solidFill>
                  <a:schemeClr val="tx1"/>
                </a:solidFill>
                <a:latin typeface="Roboto"/>
                <a:ea typeface="Roboto"/>
                <a:cs typeface="Roboto"/>
                <a:sym typeface="Roboto"/>
              </a:rPr>
              <a:t> form</a:t>
            </a:r>
            <a:endParaRPr lang="en-US" sz="1800" dirty="0"/>
          </a:p>
        </p:txBody>
      </p:sp>
      <p:sp>
        <p:nvSpPr>
          <p:cNvPr id="21" name="Rectangle 20">
            <a:extLst>
              <a:ext uri="{FF2B5EF4-FFF2-40B4-BE49-F238E27FC236}">
                <a16:creationId xmlns:a16="http://schemas.microsoft.com/office/drawing/2014/main" id="{921094D5-5489-8ECC-6CE7-BC88AC342D7D}"/>
              </a:ext>
            </a:extLst>
          </p:cNvPr>
          <p:cNvSpPr/>
          <p:nvPr/>
        </p:nvSpPr>
        <p:spPr>
          <a:xfrm>
            <a:off x="1984101" y="4854529"/>
            <a:ext cx="6416843"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dirty="0">
              <a:solidFill>
                <a:schemeClr val="tx1"/>
              </a:solidFill>
              <a:latin typeface="Roboto"/>
              <a:ea typeface="Roboto"/>
              <a:cs typeface="Roboto"/>
              <a:sym typeface="Roboto"/>
            </a:endParaRPr>
          </a:p>
          <a:p>
            <a:pPr algn="ctr"/>
            <a:r>
              <a:rPr lang="en-US" sz="1800" dirty="0">
                <a:solidFill>
                  <a:schemeClr val="tx1"/>
                </a:solidFill>
                <a:latin typeface="Roboto"/>
                <a:ea typeface="Roboto"/>
                <a:cs typeface="Roboto"/>
                <a:sym typeface="Roboto"/>
              </a:rPr>
              <a:t>facilitate </a:t>
            </a:r>
            <a:r>
              <a:rPr lang="en-US" sz="1800" dirty="0" err="1">
                <a:solidFill>
                  <a:schemeClr val="tx1"/>
                </a:solidFill>
                <a:latin typeface="Roboto"/>
                <a:ea typeface="Roboto"/>
                <a:cs typeface="Roboto"/>
                <a:sym typeface="Roboto"/>
              </a:rPr>
              <a:t>dematerialisation</a:t>
            </a:r>
            <a:r>
              <a:rPr lang="en-US" sz="1800" dirty="0">
                <a:solidFill>
                  <a:schemeClr val="tx1"/>
                </a:solidFill>
                <a:latin typeface="Roboto"/>
                <a:ea typeface="Roboto"/>
                <a:cs typeface="Roboto"/>
                <a:sym typeface="Roboto"/>
              </a:rPr>
              <a:t> of all its securities</a:t>
            </a:r>
          </a:p>
          <a:p>
            <a:pPr algn="ctr"/>
            <a:endParaRPr lang="en-US" sz="1800" dirty="0"/>
          </a:p>
        </p:txBody>
      </p:sp>
      <p:pic>
        <p:nvPicPr>
          <p:cNvPr id="27" name="Picture 26">
            <a:extLst>
              <a:ext uri="{FF2B5EF4-FFF2-40B4-BE49-F238E27FC236}">
                <a16:creationId xmlns:a16="http://schemas.microsoft.com/office/drawing/2014/main" id="{B1EDA406-1D37-0A60-61FE-39978AE8A3C8}"/>
              </a:ext>
            </a:extLst>
          </p:cNvPr>
          <p:cNvPicPr>
            <a:picLocks noChangeAspect="1"/>
          </p:cNvPicPr>
          <p:nvPr/>
        </p:nvPicPr>
        <p:blipFill>
          <a:blip r:embed="rId5"/>
          <a:stretch>
            <a:fillRect/>
          </a:stretch>
        </p:blipFill>
        <p:spPr>
          <a:xfrm>
            <a:off x="8780547" y="1652338"/>
            <a:ext cx="5394050" cy="5657024"/>
          </a:xfrm>
          <a:prstGeom prst="rect">
            <a:avLst/>
          </a:prstGeom>
        </p:spPr>
      </p:pic>
    </p:spTree>
    <p:extLst>
      <p:ext uri="{BB962C8B-B14F-4D97-AF65-F5344CB8AC3E}">
        <p14:creationId xmlns:p14="http://schemas.microsoft.com/office/powerpoint/2010/main" val="134974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197" y="47262"/>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1018175" y="510746"/>
            <a:ext cx="12253320" cy="107717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t>What is Corporate Social Responsibility (CSR) </a:t>
            </a:r>
          </a:p>
          <a:p>
            <a:pPr marL="0" marR="0" lvl="0" indent="0" algn="r" rtl="0">
              <a:spcBef>
                <a:spcPts val="0"/>
              </a:spcBef>
              <a:spcAft>
                <a:spcPts val="0"/>
              </a:spcAft>
              <a:buNone/>
            </a:pPr>
            <a:r>
              <a:rPr lang="en-US" sz="3200" b="1" dirty="0"/>
              <a:t>…………..in simple words</a:t>
            </a:r>
            <a:endParaRPr sz="3200" b="1" dirty="0">
              <a:solidFill>
                <a:srgbClr val="585852"/>
              </a:solidFill>
              <a:latin typeface="Roboto"/>
              <a:ea typeface="Roboto"/>
              <a:cs typeface="Roboto"/>
              <a:sym typeface="Roboto"/>
            </a:endParaRPr>
          </a:p>
        </p:txBody>
      </p:sp>
      <p:sp>
        <p:nvSpPr>
          <p:cNvPr id="147" name="Google Shape;147;p17"/>
          <p:cNvSpPr/>
          <p:nvPr/>
        </p:nvSpPr>
        <p:spPr>
          <a:xfrm>
            <a:off x="852070" y="1601282"/>
            <a:ext cx="12585530" cy="101637"/>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rgbClr val="FF0000"/>
              </a:solidFill>
              <a:latin typeface="Calibri"/>
              <a:ea typeface="Calibri"/>
              <a:cs typeface="Calibri"/>
              <a:sym typeface="Calibri"/>
            </a:endParaRPr>
          </a:p>
        </p:txBody>
      </p:sp>
      <p:sp>
        <p:nvSpPr>
          <p:cNvPr id="148" name="Google Shape;148;p17"/>
          <p:cNvSpPr txBox="1"/>
          <p:nvPr/>
        </p:nvSpPr>
        <p:spPr>
          <a:xfrm>
            <a:off x="725203" y="1878833"/>
            <a:ext cx="7038475" cy="5793853"/>
          </a:xfrm>
          <a:prstGeom prst="rect">
            <a:avLst/>
          </a:prstGeom>
          <a:noFill/>
          <a:ln>
            <a:noFill/>
          </a:ln>
        </p:spPr>
        <p:txBody>
          <a:bodyPr spcFirstLastPara="1" wrap="square" lIns="91425" tIns="45700" rIns="91425" bIns="45700" anchor="t" anchorCtr="0">
            <a:spAutoFit/>
          </a:bodyPr>
          <a:lstStyle/>
          <a:p>
            <a:pPr marL="285750" indent="-285750" algn="just">
              <a:lnSpc>
                <a:spcPct val="150000"/>
              </a:lnSpc>
              <a:buFont typeface="Arial" panose="020B0604020202020204" pitchFamily="34" charset="0"/>
              <a:buChar char="•"/>
            </a:pPr>
            <a:r>
              <a:rPr lang="en-US" sz="1900" dirty="0">
                <a:latin typeface="Roboto" panose="02000000000000000000" pitchFamily="2" charset="0"/>
                <a:ea typeface="Roboto" panose="02000000000000000000" pitchFamily="2" charset="0"/>
                <a:cs typeface="Roboto" panose="02000000000000000000" pitchFamily="2" charset="0"/>
              </a:rPr>
              <a:t>CSR is a process by which an organization thinks about and evolves its relationships with stakeholders for the common good and demonstrates its commitment in this regard by adoption of appropriate business processes and strategies. Thus, CSR is no charity or mere donations.</a:t>
            </a:r>
          </a:p>
          <a:p>
            <a:pPr marL="285750" indent="-285750" algn="just">
              <a:lnSpc>
                <a:spcPct val="150000"/>
              </a:lnSpc>
              <a:buFont typeface="Arial" panose="020B0604020202020204" pitchFamily="34" charset="0"/>
              <a:buChar char="•"/>
            </a:pPr>
            <a:r>
              <a:rPr lang="en-US" sz="1900" dirty="0">
                <a:latin typeface="Roboto" panose="02000000000000000000" pitchFamily="2" charset="0"/>
                <a:ea typeface="Roboto" panose="02000000000000000000" pitchFamily="2" charset="0"/>
                <a:cs typeface="Roboto" panose="02000000000000000000" pitchFamily="2" charset="0"/>
              </a:rPr>
              <a:t>CSR is a way of conducting business, by which corporate entities visibly contribute to the social good. Socially responsible companies use CSR to integrate economic, environmental and social objectives with the company’s operations and growth.</a:t>
            </a:r>
          </a:p>
          <a:p>
            <a:pPr marL="285750" indent="-285750" algn="just">
              <a:lnSpc>
                <a:spcPct val="150000"/>
              </a:lnSpc>
              <a:buFont typeface="Arial" panose="020B0604020202020204" pitchFamily="34" charset="0"/>
              <a:buChar char="•"/>
            </a:pPr>
            <a:r>
              <a:rPr lang="en-US" sz="1900" dirty="0">
                <a:latin typeface="Roboto" panose="02000000000000000000" pitchFamily="2" charset="0"/>
                <a:ea typeface="Roboto" panose="02000000000000000000" pitchFamily="2" charset="0"/>
                <a:cs typeface="Roboto" panose="02000000000000000000" pitchFamily="2" charset="0"/>
              </a:rPr>
              <a:t>CSR is a strategy undertaken by companies to not just grow profits, but to take an active and positive social role in the world around them.</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pic>
        <p:nvPicPr>
          <p:cNvPr id="2" name="Picture 1">
            <a:extLst>
              <a:ext uri="{FF2B5EF4-FFF2-40B4-BE49-F238E27FC236}">
                <a16:creationId xmlns:a16="http://schemas.microsoft.com/office/drawing/2014/main" id="{BB2F7316-4888-508F-0482-0EC33D6F07BA}"/>
              </a:ext>
            </a:extLst>
          </p:cNvPr>
          <p:cNvPicPr>
            <a:picLocks noChangeAspect="1"/>
          </p:cNvPicPr>
          <p:nvPr/>
        </p:nvPicPr>
        <p:blipFill>
          <a:blip r:embed="rId5"/>
          <a:stretch>
            <a:fillRect/>
          </a:stretch>
        </p:blipFill>
        <p:spPr>
          <a:xfrm>
            <a:off x="8488880" y="3410905"/>
            <a:ext cx="5472369" cy="4218829"/>
          </a:xfrm>
          <a:prstGeom prst="rect">
            <a:avLst/>
          </a:prstGeom>
        </p:spPr>
      </p:pic>
      <p:sp>
        <p:nvSpPr>
          <p:cNvPr id="4" name="TextBox 3">
            <a:extLst>
              <a:ext uri="{FF2B5EF4-FFF2-40B4-BE49-F238E27FC236}">
                <a16:creationId xmlns:a16="http://schemas.microsoft.com/office/drawing/2014/main" id="{B07AE599-D925-AA02-3AE0-9CEE615FC005}"/>
              </a:ext>
            </a:extLst>
          </p:cNvPr>
          <p:cNvSpPr txBox="1"/>
          <p:nvPr/>
        </p:nvSpPr>
        <p:spPr>
          <a:xfrm>
            <a:off x="8624018" y="2248281"/>
            <a:ext cx="4952282"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a:latin typeface="Bahnschrift Condensed" panose="020B0604020202020204" pitchFamily="34" charset="0"/>
              </a:rPr>
              <a:t>“A Businesses cannot be successful when the society around them fails”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4">
            <a:alphaModFix/>
          </a:blip>
          <a:srcRect/>
          <a:stretch/>
        </p:blipFill>
        <p:spPr>
          <a:xfrm>
            <a:off x="76200" y="0"/>
            <a:ext cx="14554200" cy="8158075"/>
          </a:xfrm>
          <a:prstGeom prst="rect">
            <a:avLst/>
          </a:prstGeom>
          <a:pattFill prst="ltVert">
            <a:fgClr>
              <a:schemeClr val="bg1">
                <a:lumMod val="75000"/>
              </a:schemeClr>
            </a:fgClr>
            <a:bgClr>
              <a:schemeClr val="bg1">
                <a:lumMod val="75000"/>
              </a:schemeClr>
            </a:bgClr>
          </a:pattFill>
          <a:ln>
            <a:noFill/>
          </a:ln>
          <a:effectLst>
            <a:outerShdw blurRad="50800" dist="50800" dir="5400000" algn="ctr" rotWithShape="0">
              <a:schemeClr val="bg1">
                <a:lumMod val="85000"/>
              </a:schemeClr>
            </a:outerShdw>
          </a:effectLst>
        </p:spPr>
      </p:pic>
      <p:pic>
        <p:nvPicPr>
          <p:cNvPr id="145" name="Google Shape;145;p17" descr="Presentation Slides-06.png"/>
          <p:cNvPicPr preferRelativeResize="0"/>
          <p:nvPr/>
        </p:nvPicPr>
        <p:blipFill rotWithShape="1">
          <a:blip r:embed="rId5">
            <a:alphaModFix/>
          </a:blip>
          <a:srcRect/>
          <a:stretch/>
        </p:blipFill>
        <p:spPr>
          <a:xfrm>
            <a:off x="13868491" y="228600"/>
            <a:ext cx="539332" cy="533400"/>
          </a:xfrm>
          <a:prstGeom prst="rect">
            <a:avLst/>
          </a:prstGeom>
          <a:noFill/>
          <a:ln>
            <a:noFill/>
          </a:ln>
        </p:spPr>
      </p:pic>
      <p:sp>
        <p:nvSpPr>
          <p:cNvPr id="148" name="Google Shape;148;p17"/>
          <p:cNvSpPr txBox="1"/>
          <p:nvPr/>
        </p:nvSpPr>
        <p:spPr>
          <a:xfrm>
            <a:off x="493899" y="663742"/>
            <a:ext cx="13718803" cy="5927736"/>
          </a:xfrm>
          <a:prstGeom prst="rect">
            <a:avLst/>
          </a:prstGeom>
          <a:noFill/>
          <a:ln>
            <a:noFill/>
          </a:ln>
        </p:spPr>
        <p:txBody>
          <a:bodyPr spcFirstLastPara="1" wrap="square" lIns="91425" tIns="45700" rIns="91425" bIns="45700" anchor="t" anchorCtr="0">
            <a:spAutoFit/>
          </a:bodyPr>
          <a:lstStyle/>
          <a:p>
            <a:pPr algn="ctr">
              <a:lnSpc>
                <a:spcPct val="120000"/>
              </a:lnSpc>
            </a:pPr>
            <a:r>
              <a:rPr lang="en-US" sz="2800" b="1" dirty="0">
                <a:solidFill>
                  <a:schemeClr val="tx1"/>
                </a:solidFill>
                <a:latin typeface="Roboto"/>
                <a:ea typeface="Roboto"/>
                <a:cs typeface="Roboto"/>
                <a:sym typeface="Roboto"/>
              </a:rPr>
              <a:t>Process of </a:t>
            </a:r>
            <a:r>
              <a:rPr lang="en-US" sz="2800" b="1" dirty="0" err="1">
                <a:solidFill>
                  <a:schemeClr val="tx1"/>
                </a:solidFill>
                <a:latin typeface="Roboto"/>
                <a:ea typeface="Roboto"/>
                <a:cs typeface="Roboto"/>
                <a:sym typeface="Roboto"/>
              </a:rPr>
              <a:t>Dematerialisationion</a:t>
            </a:r>
            <a:endParaRPr lang="en-US" sz="2800" b="1"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b="1"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b="1" dirty="0">
              <a:solidFill>
                <a:schemeClr val="tx1"/>
              </a:solidFill>
              <a:latin typeface="Roboto"/>
              <a:ea typeface="Roboto"/>
              <a:cs typeface="Roboto"/>
              <a:sym typeface="Roboto"/>
            </a:endParaRPr>
          </a:p>
          <a:p>
            <a:pPr marR="0" lvl="0" rtl="0">
              <a:lnSpc>
                <a:spcPct val="120000"/>
              </a:lnSpc>
              <a:spcBef>
                <a:spcPts val="0"/>
              </a:spcBef>
              <a:spcAft>
                <a:spcPts val="0"/>
              </a:spcAft>
            </a:pPr>
            <a:r>
              <a:rPr lang="en-US" sz="1800" dirty="0">
                <a:solidFill>
                  <a:schemeClr val="tx1"/>
                </a:solidFill>
                <a:latin typeface="Roboto"/>
                <a:ea typeface="Roboto"/>
                <a:cs typeface="Roboto"/>
                <a:sym typeface="Roboto"/>
              </a:rPr>
              <a:t> </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AutoShape 2" descr="WHAT ARE BOARD MEETINGS || SECTION 173 OF COMPANIES ACT 2013  #companiesact2013 #companylaw - YouTube">
            <a:extLst>
              <a:ext uri="{FF2B5EF4-FFF2-40B4-BE49-F238E27FC236}">
                <a16:creationId xmlns:a16="http://schemas.microsoft.com/office/drawing/2014/main" id="{CBAB0E9A-45A4-4133-A858-D18F9FD89A0B}"/>
              </a:ext>
            </a:extLst>
          </p:cNvPr>
          <p:cNvSpPr>
            <a:spLocks noChangeAspect="1" noChangeArrowheads="1"/>
          </p:cNvSpPr>
          <p:nvPr/>
        </p:nvSpPr>
        <p:spPr bwMode="auto">
          <a:xfrm>
            <a:off x="7162800" y="396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D8D17B50-5FFB-7DB9-ACC9-AD8A3D9D9AC7}"/>
              </a:ext>
            </a:extLst>
          </p:cNvPr>
          <p:cNvSpPr/>
          <p:nvPr/>
        </p:nvSpPr>
        <p:spPr>
          <a:xfrm>
            <a:off x="2239856" y="2715707"/>
            <a:ext cx="10150682" cy="4906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solidFill>
                  <a:schemeClr val="tx1"/>
                </a:solidFill>
                <a:latin typeface="Roboto"/>
                <a:ea typeface="Roboto"/>
                <a:cs typeface="Roboto"/>
                <a:sym typeface="Roboto"/>
              </a:rPr>
              <a:t>Fill in a DRF (</a:t>
            </a:r>
            <a:r>
              <a:rPr lang="en-US" sz="1800" dirty="0" err="1">
                <a:solidFill>
                  <a:schemeClr val="tx1"/>
                </a:solidFill>
                <a:latin typeface="Roboto"/>
                <a:ea typeface="Roboto"/>
                <a:cs typeface="Roboto"/>
                <a:sym typeface="Roboto"/>
              </a:rPr>
              <a:t>Demat</a:t>
            </a:r>
            <a:r>
              <a:rPr lang="en-US" sz="1800" dirty="0">
                <a:solidFill>
                  <a:schemeClr val="tx1"/>
                </a:solidFill>
                <a:latin typeface="Roboto"/>
                <a:ea typeface="Roboto"/>
                <a:cs typeface="Roboto"/>
                <a:sym typeface="Roboto"/>
              </a:rPr>
              <a:t> Request Form)with the depository participant (DP)</a:t>
            </a:r>
          </a:p>
        </p:txBody>
      </p:sp>
      <p:sp>
        <p:nvSpPr>
          <p:cNvPr id="2" name="Rectangle 1">
            <a:extLst>
              <a:ext uri="{FF2B5EF4-FFF2-40B4-BE49-F238E27FC236}">
                <a16:creationId xmlns:a16="http://schemas.microsoft.com/office/drawing/2014/main" id="{603BF116-79AE-802A-108D-CD420F4D958A}"/>
              </a:ext>
            </a:extLst>
          </p:cNvPr>
          <p:cNvSpPr/>
          <p:nvPr/>
        </p:nvSpPr>
        <p:spPr>
          <a:xfrm>
            <a:off x="2239856" y="2023922"/>
            <a:ext cx="10150682" cy="51641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solidFill>
                  <a:schemeClr val="tx1"/>
                </a:solidFill>
                <a:latin typeface="Roboto"/>
                <a:ea typeface="Roboto"/>
                <a:cs typeface="Roboto"/>
                <a:sym typeface="Roboto"/>
              </a:rPr>
              <a:t>Obtain an International Securities Identification Numbering system (ISIN)</a:t>
            </a:r>
          </a:p>
        </p:txBody>
      </p:sp>
      <p:sp>
        <p:nvSpPr>
          <p:cNvPr id="5" name="Rectangle 4">
            <a:extLst>
              <a:ext uri="{FF2B5EF4-FFF2-40B4-BE49-F238E27FC236}">
                <a16:creationId xmlns:a16="http://schemas.microsoft.com/office/drawing/2014/main" id="{42FB588A-FC53-1185-B633-339C3455EE65}"/>
              </a:ext>
            </a:extLst>
          </p:cNvPr>
          <p:cNvSpPr/>
          <p:nvPr/>
        </p:nvSpPr>
        <p:spPr>
          <a:xfrm>
            <a:off x="2239856" y="3503383"/>
            <a:ext cx="10150682" cy="4906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solidFill>
                  <a:schemeClr val="tx1"/>
                </a:solidFill>
                <a:latin typeface="Roboto"/>
                <a:ea typeface="Roboto"/>
                <a:cs typeface="Roboto"/>
                <a:sym typeface="Roboto"/>
              </a:rPr>
              <a:t> DP intimates to the Depository regarding the request through the system</a:t>
            </a:r>
          </a:p>
        </p:txBody>
      </p:sp>
      <p:sp>
        <p:nvSpPr>
          <p:cNvPr id="6" name="Rectangle 5">
            <a:extLst>
              <a:ext uri="{FF2B5EF4-FFF2-40B4-BE49-F238E27FC236}">
                <a16:creationId xmlns:a16="http://schemas.microsoft.com/office/drawing/2014/main" id="{98F36A1F-8296-BA16-9042-B97E3C375767}"/>
              </a:ext>
            </a:extLst>
          </p:cNvPr>
          <p:cNvSpPr/>
          <p:nvPr/>
        </p:nvSpPr>
        <p:spPr>
          <a:xfrm>
            <a:off x="493900" y="5614579"/>
            <a:ext cx="13642603" cy="4906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solidFill>
                  <a:schemeClr val="tx1"/>
                </a:solidFill>
                <a:latin typeface="Roboto"/>
                <a:ea typeface="Roboto"/>
                <a:cs typeface="Roboto"/>
                <a:sym typeface="Roboto"/>
              </a:rPr>
              <a:t>After </a:t>
            </a:r>
            <a:r>
              <a:rPr lang="en-US" sz="1800" dirty="0" err="1">
                <a:solidFill>
                  <a:schemeClr val="tx1"/>
                </a:solidFill>
                <a:latin typeface="Roboto"/>
                <a:ea typeface="Roboto"/>
                <a:cs typeface="Roboto"/>
                <a:sym typeface="Roboto"/>
              </a:rPr>
              <a:t>dematerialising</a:t>
            </a:r>
            <a:r>
              <a:rPr lang="en-US" sz="1800" dirty="0">
                <a:solidFill>
                  <a:schemeClr val="tx1"/>
                </a:solidFill>
                <a:latin typeface="Roboto"/>
                <a:ea typeface="Roboto"/>
                <a:cs typeface="Roboto"/>
                <a:sym typeface="Roboto"/>
              </a:rPr>
              <a:t> the certificates, Registrar updates accounts and informs depository regarding completion of </a:t>
            </a:r>
            <a:r>
              <a:rPr lang="en-US" sz="1800" dirty="0" err="1">
                <a:solidFill>
                  <a:schemeClr val="tx1"/>
                </a:solidFill>
                <a:latin typeface="Roboto"/>
                <a:ea typeface="Roboto"/>
                <a:cs typeface="Roboto"/>
                <a:sym typeface="Roboto"/>
              </a:rPr>
              <a:t>dematerialisation</a:t>
            </a:r>
            <a:endParaRPr lang="en-US" sz="1800" dirty="0">
              <a:solidFill>
                <a:schemeClr val="tx1"/>
              </a:solidFill>
              <a:latin typeface="Roboto"/>
              <a:ea typeface="Roboto"/>
              <a:cs typeface="Roboto"/>
              <a:sym typeface="Roboto"/>
            </a:endParaRPr>
          </a:p>
        </p:txBody>
      </p:sp>
      <p:sp>
        <p:nvSpPr>
          <p:cNvPr id="7" name="Rectangle 6">
            <a:extLst>
              <a:ext uri="{FF2B5EF4-FFF2-40B4-BE49-F238E27FC236}">
                <a16:creationId xmlns:a16="http://schemas.microsoft.com/office/drawing/2014/main" id="{C105CA2F-03E4-84CB-39DA-239AD454C193}"/>
              </a:ext>
            </a:extLst>
          </p:cNvPr>
          <p:cNvSpPr/>
          <p:nvPr/>
        </p:nvSpPr>
        <p:spPr>
          <a:xfrm>
            <a:off x="2239856" y="4901364"/>
            <a:ext cx="10150682" cy="4906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solidFill>
                  <a:schemeClr val="tx1"/>
                </a:solidFill>
                <a:latin typeface="Roboto"/>
                <a:ea typeface="Roboto"/>
                <a:cs typeface="Roboto"/>
                <a:sym typeface="Roboto"/>
              </a:rPr>
              <a:t>Registrar confirms the </a:t>
            </a:r>
            <a:r>
              <a:rPr lang="en-US" sz="1800" dirty="0" err="1">
                <a:solidFill>
                  <a:schemeClr val="tx1"/>
                </a:solidFill>
                <a:latin typeface="Roboto"/>
                <a:ea typeface="Roboto"/>
                <a:cs typeface="Roboto"/>
                <a:sym typeface="Roboto"/>
              </a:rPr>
              <a:t>dematerialisation</a:t>
            </a:r>
            <a:r>
              <a:rPr lang="en-US" sz="1800" dirty="0">
                <a:solidFill>
                  <a:schemeClr val="tx1"/>
                </a:solidFill>
                <a:latin typeface="Roboto"/>
                <a:ea typeface="Roboto"/>
                <a:cs typeface="Roboto"/>
                <a:sym typeface="Roboto"/>
              </a:rPr>
              <a:t> request from depository</a:t>
            </a:r>
          </a:p>
        </p:txBody>
      </p:sp>
      <p:sp>
        <p:nvSpPr>
          <p:cNvPr id="8" name="Rectangle 7">
            <a:extLst>
              <a:ext uri="{FF2B5EF4-FFF2-40B4-BE49-F238E27FC236}">
                <a16:creationId xmlns:a16="http://schemas.microsoft.com/office/drawing/2014/main" id="{5B1FD720-F3EE-F26D-B945-E2A025132431}"/>
              </a:ext>
            </a:extLst>
          </p:cNvPr>
          <p:cNvSpPr/>
          <p:nvPr/>
        </p:nvSpPr>
        <p:spPr>
          <a:xfrm>
            <a:off x="2239856" y="4137485"/>
            <a:ext cx="10150682" cy="4906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solidFill>
                  <a:schemeClr val="tx1"/>
                </a:solidFill>
                <a:latin typeface="Roboto"/>
                <a:ea typeface="Roboto"/>
                <a:cs typeface="Roboto"/>
                <a:sym typeface="Roboto"/>
              </a:rPr>
              <a:t> DP submits the certificates to the registrar of the Issuer Company</a:t>
            </a:r>
          </a:p>
        </p:txBody>
      </p:sp>
      <p:sp>
        <p:nvSpPr>
          <p:cNvPr id="9" name="Rectangle 8">
            <a:extLst>
              <a:ext uri="{FF2B5EF4-FFF2-40B4-BE49-F238E27FC236}">
                <a16:creationId xmlns:a16="http://schemas.microsoft.com/office/drawing/2014/main" id="{4EEB20A2-08E7-485A-FBDA-FFE7D9964AEA}"/>
              </a:ext>
            </a:extLst>
          </p:cNvPr>
          <p:cNvSpPr/>
          <p:nvPr/>
        </p:nvSpPr>
        <p:spPr>
          <a:xfrm>
            <a:off x="2105853" y="7225291"/>
            <a:ext cx="10150682" cy="4906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solidFill>
                  <a:schemeClr val="tx1"/>
                </a:solidFill>
                <a:latin typeface="Roboto"/>
                <a:ea typeface="Roboto"/>
                <a:cs typeface="Roboto"/>
                <a:sym typeface="Roboto"/>
              </a:rPr>
              <a:t>DP updates the </a:t>
            </a:r>
            <a:r>
              <a:rPr lang="en-US" sz="1800" dirty="0" err="1">
                <a:solidFill>
                  <a:schemeClr val="tx1"/>
                </a:solidFill>
                <a:latin typeface="Roboto"/>
                <a:ea typeface="Roboto"/>
                <a:cs typeface="Roboto"/>
                <a:sym typeface="Roboto"/>
              </a:rPr>
              <a:t>demat</a:t>
            </a:r>
            <a:r>
              <a:rPr lang="en-US" sz="1800" dirty="0">
                <a:solidFill>
                  <a:schemeClr val="tx1"/>
                </a:solidFill>
                <a:latin typeface="Roboto"/>
                <a:ea typeface="Roboto"/>
                <a:cs typeface="Roboto"/>
                <a:sym typeface="Roboto"/>
              </a:rPr>
              <a:t> account of the investor</a:t>
            </a:r>
          </a:p>
        </p:txBody>
      </p:sp>
      <p:sp>
        <p:nvSpPr>
          <p:cNvPr id="10" name="Rectangle 9">
            <a:extLst>
              <a:ext uri="{FF2B5EF4-FFF2-40B4-BE49-F238E27FC236}">
                <a16:creationId xmlns:a16="http://schemas.microsoft.com/office/drawing/2014/main" id="{CA10264A-AA32-55E9-00C1-A4C0C0699D62}"/>
              </a:ext>
            </a:extLst>
          </p:cNvPr>
          <p:cNvSpPr/>
          <p:nvPr/>
        </p:nvSpPr>
        <p:spPr>
          <a:xfrm>
            <a:off x="2105853" y="6407141"/>
            <a:ext cx="10150682" cy="4906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solidFill>
                  <a:schemeClr val="tx1"/>
                </a:solidFill>
                <a:latin typeface="Roboto"/>
                <a:ea typeface="Roboto"/>
                <a:cs typeface="Roboto"/>
                <a:sym typeface="Roboto"/>
              </a:rPr>
              <a:t> Depository updates its accounts and informs the DP</a:t>
            </a:r>
          </a:p>
        </p:txBody>
      </p:sp>
      <p:sp>
        <p:nvSpPr>
          <p:cNvPr id="11" name="Rectangle 10">
            <a:extLst>
              <a:ext uri="{FF2B5EF4-FFF2-40B4-BE49-F238E27FC236}">
                <a16:creationId xmlns:a16="http://schemas.microsoft.com/office/drawing/2014/main" id="{AD3A170F-7A93-F2E8-B9D0-650A1CDDEAEF}"/>
              </a:ext>
            </a:extLst>
          </p:cNvPr>
          <p:cNvSpPr/>
          <p:nvPr/>
        </p:nvSpPr>
        <p:spPr>
          <a:xfrm>
            <a:off x="2239856" y="1327406"/>
            <a:ext cx="10150682" cy="4906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solidFill>
                  <a:schemeClr val="tx1"/>
                </a:solidFill>
                <a:latin typeface="Roboto"/>
                <a:ea typeface="Roboto"/>
                <a:cs typeface="Roboto"/>
                <a:sym typeface="Roboto"/>
              </a:rPr>
              <a:t>Open a DEMAT account with DP</a:t>
            </a:r>
          </a:p>
        </p:txBody>
      </p:sp>
    </p:spTree>
    <p:extLst>
      <p:ext uri="{BB962C8B-B14F-4D97-AF65-F5344CB8AC3E}">
        <p14:creationId xmlns:p14="http://schemas.microsoft.com/office/powerpoint/2010/main" val="3922741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blipFill>
            <a:blip r:embed="rId3"/>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4">
            <a:alphaModFix/>
          </a:blip>
          <a:srcRect/>
          <a:stretch/>
        </p:blipFill>
        <p:spPr>
          <a:xfrm>
            <a:off x="-76197" y="-72189"/>
            <a:ext cx="14630397" cy="8229601"/>
          </a:xfrm>
          <a:prstGeom prst="rect">
            <a:avLst/>
          </a:prstGeom>
          <a:solidFill>
            <a:schemeClr val="bg1">
              <a:lumMod val="85000"/>
            </a:schemeClr>
          </a:solidFill>
          <a:ln>
            <a:noFill/>
          </a:ln>
        </p:spPr>
      </p:pic>
      <p:pic>
        <p:nvPicPr>
          <p:cNvPr id="145" name="Google Shape;145;p17" descr="Presentation Slides-06.png"/>
          <p:cNvPicPr preferRelativeResize="0"/>
          <p:nvPr/>
        </p:nvPicPr>
        <p:blipFill rotWithShape="1">
          <a:blip r:embed="rId5">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Flowchart: Alternate Process 1">
            <a:extLst>
              <a:ext uri="{FF2B5EF4-FFF2-40B4-BE49-F238E27FC236}">
                <a16:creationId xmlns:a16="http://schemas.microsoft.com/office/drawing/2014/main" id="{8B495912-F7C3-13B0-DD1C-58FA70CFA384}"/>
              </a:ext>
            </a:extLst>
          </p:cNvPr>
          <p:cNvSpPr/>
          <p:nvPr/>
        </p:nvSpPr>
        <p:spPr>
          <a:xfrm>
            <a:off x="1395662" y="2061421"/>
            <a:ext cx="4523875" cy="1362024"/>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latin typeface="Roboto" panose="02000000000000000000" pitchFamily="2" charset="0"/>
                <a:ea typeface="Roboto" panose="02000000000000000000" pitchFamily="2" charset="0"/>
                <a:cs typeface="Roboto" panose="02000000000000000000" pitchFamily="2" charset="0"/>
              </a:rPr>
              <a:t>company will not be able to issue/allot any type of securities</a:t>
            </a:r>
          </a:p>
        </p:txBody>
      </p:sp>
      <p:sp>
        <p:nvSpPr>
          <p:cNvPr id="8" name="Flowchart: Alternate Process 7">
            <a:extLst>
              <a:ext uri="{FF2B5EF4-FFF2-40B4-BE49-F238E27FC236}">
                <a16:creationId xmlns:a16="http://schemas.microsoft.com/office/drawing/2014/main" id="{49372A88-343F-428C-CCF8-B8915982758E}"/>
              </a:ext>
            </a:extLst>
          </p:cNvPr>
          <p:cNvSpPr/>
          <p:nvPr/>
        </p:nvSpPr>
        <p:spPr>
          <a:xfrm>
            <a:off x="7491664" y="2061420"/>
            <a:ext cx="5202436" cy="1362025"/>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latin typeface="Roboto" panose="02000000000000000000" pitchFamily="2" charset="0"/>
                <a:ea typeface="Roboto" panose="02000000000000000000" pitchFamily="2" charset="0"/>
                <a:cs typeface="Roboto" panose="02000000000000000000" pitchFamily="2" charset="0"/>
              </a:rPr>
              <a:t>security holder will not be able to transfer or subscribe for any type of security</a:t>
            </a:r>
          </a:p>
        </p:txBody>
      </p:sp>
      <p:sp>
        <p:nvSpPr>
          <p:cNvPr id="9" name="Flowchart: Alternate Process 8">
            <a:extLst>
              <a:ext uri="{FF2B5EF4-FFF2-40B4-BE49-F238E27FC236}">
                <a16:creationId xmlns:a16="http://schemas.microsoft.com/office/drawing/2014/main" id="{362B89A2-399C-3BFA-C2D6-1C3D13F33DF8}"/>
              </a:ext>
            </a:extLst>
          </p:cNvPr>
          <p:cNvSpPr/>
          <p:nvPr/>
        </p:nvSpPr>
        <p:spPr>
          <a:xfrm>
            <a:off x="2277979" y="3939636"/>
            <a:ext cx="9384632" cy="73793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latin typeface="Roboto" panose="02000000000000000000" pitchFamily="2" charset="0"/>
                <a:ea typeface="Roboto" panose="02000000000000000000" pitchFamily="2" charset="0"/>
                <a:cs typeface="Roboto" panose="02000000000000000000" pitchFamily="2" charset="0"/>
              </a:rPr>
              <a:t>Penalties on company and every officer in default</a:t>
            </a:r>
          </a:p>
        </p:txBody>
      </p:sp>
      <p:sp>
        <p:nvSpPr>
          <p:cNvPr id="16" name="Flowchart: Process 15">
            <a:extLst>
              <a:ext uri="{FF2B5EF4-FFF2-40B4-BE49-F238E27FC236}">
                <a16:creationId xmlns:a16="http://schemas.microsoft.com/office/drawing/2014/main" id="{A0AD2532-39B8-B28D-2107-0F2B2BFEA46B}"/>
              </a:ext>
            </a:extLst>
          </p:cNvPr>
          <p:cNvSpPr/>
          <p:nvPr/>
        </p:nvSpPr>
        <p:spPr>
          <a:xfrm>
            <a:off x="994611" y="5459998"/>
            <a:ext cx="5791200" cy="1839160"/>
          </a:xfrm>
          <a:prstGeom prst="flowChartProcess">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effectLst>
            <a:outerShdw blurRad="50800" dist="50800" dir="5400000" algn="ctr" rotWithShape="0">
              <a:schemeClr val="bg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Roboto" panose="02000000000000000000" pitchFamily="2" charset="0"/>
                <a:ea typeface="Roboto" panose="02000000000000000000" pitchFamily="2" charset="0"/>
                <a:cs typeface="Roboto" panose="02000000000000000000" pitchFamily="2" charset="0"/>
              </a:rPr>
              <a:t>Company</a:t>
            </a:r>
          </a:p>
          <a:p>
            <a:endParaRPr lang="en-US" sz="2000" b="1" dirty="0">
              <a:solidFill>
                <a:schemeClr val="tx1"/>
              </a:solidFill>
              <a:latin typeface="Roboto" panose="02000000000000000000" pitchFamily="2" charset="0"/>
              <a:ea typeface="Roboto" panose="02000000000000000000" pitchFamily="2" charset="0"/>
              <a:cs typeface="Roboto" panose="02000000000000000000" pitchFamily="2" charset="0"/>
            </a:endParaRPr>
          </a:p>
          <a:p>
            <a:r>
              <a:rPr lang="en-US" sz="2000" dirty="0">
                <a:solidFill>
                  <a:schemeClr val="tx1"/>
                </a:solidFill>
                <a:latin typeface="Roboto" panose="02000000000000000000" pitchFamily="2" charset="0"/>
                <a:ea typeface="Roboto" panose="02000000000000000000" pitchFamily="2" charset="0"/>
                <a:cs typeface="Roboto" panose="02000000000000000000" pitchFamily="2" charset="0"/>
              </a:rPr>
              <a:t>Rupees 10,000 </a:t>
            </a:r>
          </a:p>
          <a:p>
            <a:r>
              <a:rPr lang="en-US" sz="2000" dirty="0">
                <a:solidFill>
                  <a:schemeClr val="tx1"/>
                </a:solidFill>
                <a:latin typeface="Roboto" panose="02000000000000000000" pitchFamily="2" charset="0"/>
                <a:ea typeface="Roboto" panose="02000000000000000000" pitchFamily="2" charset="0"/>
                <a:cs typeface="Roboto" panose="02000000000000000000" pitchFamily="2" charset="0"/>
              </a:rPr>
              <a:t>Rupees 1,000 for each day violation continues. </a:t>
            </a:r>
          </a:p>
          <a:p>
            <a:r>
              <a:rPr lang="en-US" sz="2000" dirty="0">
                <a:solidFill>
                  <a:schemeClr val="tx1"/>
                </a:solidFill>
                <a:latin typeface="Roboto" panose="02000000000000000000" pitchFamily="2" charset="0"/>
                <a:ea typeface="Roboto" panose="02000000000000000000" pitchFamily="2" charset="0"/>
                <a:cs typeface="Roboto" panose="02000000000000000000" pitchFamily="2" charset="0"/>
              </a:rPr>
              <a:t>Maximum limit is INR 200,000</a:t>
            </a:r>
          </a:p>
        </p:txBody>
      </p:sp>
      <p:sp>
        <p:nvSpPr>
          <p:cNvPr id="17" name="Flowchart: Process 16">
            <a:extLst>
              <a:ext uri="{FF2B5EF4-FFF2-40B4-BE49-F238E27FC236}">
                <a16:creationId xmlns:a16="http://schemas.microsoft.com/office/drawing/2014/main" id="{E6BC6B99-2B95-0DEC-9E21-C0FA7E700500}"/>
              </a:ext>
            </a:extLst>
          </p:cNvPr>
          <p:cNvSpPr/>
          <p:nvPr/>
        </p:nvSpPr>
        <p:spPr>
          <a:xfrm>
            <a:off x="7202906" y="5459998"/>
            <a:ext cx="5998174" cy="1839160"/>
          </a:xfrm>
          <a:prstGeom prst="flowChartProcess">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effectLst>
            <a:outerShdw blurRad="50800" dist="50800" dir="5400000" algn="ctr" rotWithShape="0">
              <a:schemeClr val="bg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Roboto" panose="02000000000000000000" pitchFamily="2" charset="0"/>
                <a:ea typeface="Roboto" panose="02000000000000000000" pitchFamily="2" charset="0"/>
                <a:cs typeface="Roboto" panose="02000000000000000000" pitchFamily="2" charset="0"/>
              </a:rPr>
              <a:t>Every officer of the company who is in default </a:t>
            </a:r>
          </a:p>
          <a:p>
            <a:pPr algn="ctr"/>
            <a:endParaRPr lang="en-US" sz="2000" dirty="0">
              <a:solidFill>
                <a:schemeClr val="tx1"/>
              </a:solidFill>
              <a:latin typeface="Roboto" panose="02000000000000000000" pitchFamily="2" charset="0"/>
              <a:ea typeface="Roboto" panose="02000000000000000000" pitchFamily="2" charset="0"/>
              <a:cs typeface="Roboto" panose="02000000000000000000" pitchFamily="2" charset="0"/>
            </a:endParaRPr>
          </a:p>
          <a:p>
            <a:r>
              <a:rPr lang="en-US" sz="2000" dirty="0">
                <a:solidFill>
                  <a:schemeClr val="tx1"/>
                </a:solidFill>
                <a:latin typeface="Roboto" panose="02000000000000000000" pitchFamily="2" charset="0"/>
                <a:ea typeface="Roboto" panose="02000000000000000000" pitchFamily="2" charset="0"/>
                <a:cs typeface="Roboto" panose="02000000000000000000" pitchFamily="2" charset="0"/>
              </a:rPr>
              <a:t>INR 10,000 </a:t>
            </a:r>
          </a:p>
          <a:p>
            <a:r>
              <a:rPr lang="en-US" sz="2000" dirty="0">
                <a:solidFill>
                  <a:schemeClr val="tx1"/>
                </a:solidFill>
                <a:latin typeface="Roboto" panose="02000000000000000000" pitchFamily="2" charset="0"/>
                <a:ea typeface="Roboto" panose="02000000000000000000" pitchFamily="2" charset="0"/>
                <a:cs typeface="Roboto" panose="02000000000000000000" pitchFamily="2" charset="0"/>
              </a:rPr>
              <a:t> INR 1,000 for each day violation continues. </a:t>
            </a:r>
          </a:p>
          <a:p>
            <a:r>
              <a:rPr lang="en-US" sz="2000" dirty="0">
                <a:solidFill>
                  <a:schemeClr val="tx1"/>
                </a:solidFill>
                <a:latin typeface="Roboto" panose="02000000000000000000" pitchFamily="2" charset="0"/>
                <a:ea typeface="Roboto" panose="02000000000000000000" pitchFamily="2" charset="0"/>
                <a:cs typeface="Roboto" panose="02000000000000000000" pitchFamily="2" charset="0"/>
              </a:rPr>
              <a:t>Maximum limit is INR 50,000</a:t>
            </a:r>
          </a:p>
        </p:txBody>
      </p:sp>
      <p:cxnSp>
        <p:nvCxnSpPr>
          <p:cNvPr id="21" name="Straight Connector 20">
            <a:extLst>
              <a:ext uri="{FF2B5EF4-FFF2-40B4-BE49-F238E27FC236}">
                <a16:creationId xmlns:a16="http://schemas.microsoft.com/office/drawing/2014/main" id="{0A734D75-9BB9-D1B3-D436-4CA0429C63C9}"/>
              </a:ext>
            </a:extLst>
          </p:cNvPr>
          <p:cNvCxnSpPr/>
          <p:nvPr/>
        </p:nvCxnSpPr>
        <p:spPr>
          <a:xfrm>
            <a:off x="3609474" y="1260739"/>
            <a:ext cx="6609347" cy="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DC3980B5-C132-3487-7750-5034B6D7A1A4}"/>
              </a:ext>
            </a:extLst>
          </p:cNvPr>
          <p:cNvCxnSpPr/>
          <p:nvPr/>
        </p:nvCxnSpPr>
        <p:spPr>
          <a:xfrm>
            <a:off x="3641558" y="1283368"/>
            <a:ext cx="0" cy="7780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BF5B5F76-9F37-25B3-274D-1AF617F27582}"/>
              </a:ext>
            </a:extLst>
          </p:cNvPr>
          <p:cNvCxnSpPr/>
          <p:nvPr/>
        </p:nvCxnSpPr>
        <p:spPr>
          <a:xfrm>
            <a:off x="10218821" y="1260739"/>
            <a:ext cx="0" cy="7780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0D19640A-1CFA-9D3F-BE99-5192790A64CE}"/>
              </a:ext>
            </a:extLst>
          </p:cNvPr>
          <p:cNvCxnSpPr>
            <a:cxnSpLocks/>
            <a:endCxn id="9" idx="0"/>
          </p:cNvCxnSpPr>
          <p:nvPr/>
        </p:nvCxnSpPr>
        <p:spPr>
          <a:xfrm>
            <a:off x="6970295" y="803638"/>
            <a:ext cx="0" cy="31359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Arrow: Down 28">
            <a:extLst>
              <a:ext uri="{FF2B5EF4-FFF2-40B4-BE49-F238E27FC236}">
                <a16:creationId xmlns:a16="http://schemas.microsoft.com/office/drawing/2014/main" id="{9DBEE454-A28C-785D-C1FB-DC3321F83684}"/>
              </a:ext>
            </a:extLst>
          </p:cNvPr>
          <p:cNvSpPr/>
          <p:nvPr/>
        </p:nvSpPr>
        <p:spPr>
          <a:xfrm>
            <a:off x="4122821" y="4677574"/>
            <a:ext cx="45719" cy="7379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Down 29">
            <a:extLst>
              <a:ext uri="{FF2B5EF4-FFF2-40B4-BE49-F238E27FC236}">
                <a16:creationId xmlns:a16="http://schemas.microsoft.com/office/drawing/2014/main" id="{2BEC6820-E6F5-394E-14CA-C38034A2C187}"/>
              </a:ext>
            </a:extLst>
          </p:cNvPr>
          <p:cNvSpPr/>
          <p:nvPr/>
        </p:nvSpPr>
        <p:spPr>
          <a:xfrm>
            <a:off x="9601200" y="4740320"/>
            <a:ext cx="45719" cy="67519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2963C71C-66D9-C5FB-5B38-6154E6B715D4}"/>
              </a:ext>
            </a:extLst>
          </p:cNvPr>
          <p:cNvSpPr/>
          <p:nvPr/>
        </p:nvSpPr>
        <p:spPr>
          <a:xfrm>
            <a:off x="1395662" y="287221"/>
            <a:ext cx="11575479" cy="51641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tx1"/>
                </a:solidFill>
                <a:latin typeface="Roboto"/>
                <a:ea typeface="Roboto"/>
                <a:cs typeface="Roboto"/>
                <a:sym typeface="Roboto"/>
              </a:rPr>
              <a:t>Consequences of Non-Compliance with </a:t>
            </a:r>
            <a:r>
              <a:rPr lang="en-US" sz="2000" b="1" dirty="0" err="1">
                <a:solidFill>
                  <a:schemeClr val="tx1"/>
                </a:solidFill>
                <a:latin typeface="Roboto"/>
                <a:ea typeface="Roboto"/>
                <a:cs typeface="Roboto"/>
                <a:sym typeface="Roboto"/>
              </a:rPr>
              <a:t>Dematerialisation</a:t>
            </a:r>
            <a:r>
              <a:rPr lang="en-US" sz="2000" b="1" dirty="0">
                <a:solidFill>
                  <a:schemeClr val="tx1"/>
                </a:solidFill>
                <a:latin typeface="Roboto"/>
                <a:ea typeface="Roboto"/>
                <a:cs typeface="Roboto"/>
                <a:sym typeface="Roboto"/>
              </a:rPr>
              <a:t> Rules</a:t>
            </a:r>
          </a:p>
        </p:txBody>
      </p:sp>
    </p:spTree>
    <p:extLst>
      <p:ext uri="{BB962C8B-B14F-4D97-AF65-F5344CB8AC3E}">
        <p14:creationId xmlns:p14="http://schemas.microsoft.com/office/powerpoint/2010/main" val="1437306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222577" y="401053"/>
            <a:ext cx="13753147" cy="6186269"/>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r>
              <a:rPr lang="en-US" sz="3600" b="1" u="sng" dirty="0">
                <a:solidFill>
                  <a:schemeClr val="tx1"/>
                </a:solidFill>
                <a:latin typeface="Roboto"/>
                <a:ea typeface="Roboto"/>
                <a:cs typeface="Roboto"/>
                <a:sym typeface="Roboto"/>
              </a:rPr>
              <a:t>Filling – MSME-1</a:t>
            </a:r>
            <a:endParaRPr lang="en-US" sz="3600" b="1" dirty="0">
              <a:solidFill>
                <a:schemeClr val="tx1"/>
              </a:solidFill>
              <a:latin typeface="Roboto"/>
              <a:ea typeface="Roboto"/>
              <a:cs typeface="Roboto"/>
              <a:sym typeface="Roboto"/>
            </a:endParaRPr>
          </a:p>
          <a:p>
            <a:pPr algn="just">
              <a:lnSpc>
                <a:spcPct val="120000"/>
              </a:lnSpc>
              <a:tabLst>
                <a:tab pos="457200" algn="l"/>
                <a:tab pos="636588" algn="l"/>
              </a:tabLst>
            </a:pPr>
            <a:endParaRPr lang="en-US" sz="1800" dirty="0">
              <a:solidFill>
                <a:schemeClr val="tx1"/>
              </a:solidFill>
              <a:latin typeface="Roboto"/>
              <a:ea typeface="Roboto"/>
              <a:cs typeface="Roboto"/>
              <a:sym typeface="Roboto"/>
            </a:endParaRPr>
          </a:p>
          <a:p>
            <a:pPr algn="just">
              <a:lnSpc>
                <a:spcPct val="120000"/>
              </a:lnSpc>
              <a:tabLst>
                <a:tab pos="457200" algn="l"/>
                <a:tab pos="636588" algn="l"/>
              </a:tabLst>
            </a:pPr>
            <a:r>
              <a:rPr lang="en-US" sz="1800" dirty="0">
                <a:solidFill>
                  <a:schemeClr val="tx1"/>
                </a:solidFill>
                <a:latin typeface="Roboto"/>
                <a:ea typeface="Roboto"/>
                <a:cs typeface="Roboto"/>
                <a:sym typeface="Roboto"/>
              </a:rPr>
              <a:t>The Ministry of Corporate Affairs (MCA) issued a notification on 22 January 2019, only specified companies which are having payments pending to any micro or small enterprises for more than 45 days from the date of acceptance or the date of deemed acceptance of the goods or services under section 9 of the Micro, Small and Medium Enterprises Development Act, 2006 (27 of 2006) shall furnish the information in MSME Form-1.</a:t>
            </a:r>
          </a:p>
          <a:p>
            <a:pPr marR="0" lvl="0" algn="just" rtl="0">
              <a:lnSpc>
                <a:spcPct val="120000"/>
              </a:lnSpc>
              <a:spcBef>
                <a:spcPts val="0"/>
              </a:spcBef>
              <a:spcAft>
                <a:spcPts val="0"/>
              </a:spcAft>
              <a:tabLst>
                <a:tab pos="457200" algn="l"/>
                <a:tab pos="636588" algn="l"/>
              </a:tabLst>
            </a:pPr>
            <a:endParaRPr lang="en-US" sz="1800" b="1" u="sng" dirty="0">
              <a:solidFill>
                <a:schemeClr val="tx1"/>
              </a:solidFill>
              <a:latin typeface="Roboto"/>
              <a:ea typeface="Roboto"/>
              <a:cs typeface="Roboto"/>
              <a:sym typeface="Roboto"/>
            </a:endParaRPr>
          </a:p>
          <a:p>
            <a:pPr marR="0" lvl="0" algn="just" rtl="0">
              <a:lnSpc>
                <a:spcPct val="120000"/>
              </a:lnSpc>
              <a:spcBef>
                <a:spcPts val="0"/>
              </a:spcBef>
              <a:spcAft>
                <a:spcPts val="0"/>
              </a:spcAft>
              <a:tabLst>
                <a:tab pos="457200" algn="l"/>
                <a:tab pos="636588" algn="l"/>
              </a:tabLst>
            </a:pPr>
            <a:r>
              <a:rPr lang="en-US" sz="1800" b="1" u="sng" dirty="0">
                <a:solidFill>
                  <a:schemeClr val="tx1"/>
                </a:solidFill>
                <a:latin typeface="Roboto"/>
                <a:ea typeface="Roboto"/>
                <a:cs typeface="Roboto"/>
                <a:sym typeface="Roboto"/>
              </a:rPr>
              <a:t>Due Date for Filing Form MSME-1</a:t>
            </a:r>
            <a:endParaRPr lang="en-US" sz="1800" u="sng" dirty="0">
              <a:solidFill>
                <a:schemeClr val="tx1"/>
              </a:solidFill>
              <a:latin typeface="Roboto"/>
              <a:ea typeface="Roboto"/>
              <a:cs typeface="Roboto"/>
              <a:sym typeface="Roboto"/>
            </a:endParaRPr>
          </a:p>
          <a:p>
            <a:pPr marR="0" lvl="0" algn="just" rtl="0">
              <a:lnSpc>
                <a:spcPct val="120000"/>
              </a:lnSpc>
              <a:spcBef>
                <a:spcPts val="0"/>
              </a:spcBef>
              <a:spcAft>
                <a:spcPts val="0"/>
              </a:spcAft>
              <a:tabLst>
                <a:tab pos="457200" algn="l"/>
                <a:tab pos="636588" algn="l"/>
              </a:tabLst>
            </a:pPr>
            <a:endParaRPr lang="en-US" sz="1800" b="1" u="sng" dirty="0">
              <a:solidFill>
                <a:schemeClr val="tx1"/>
              </a:solidFill>
              <a:latin typeface="Roboto"/>
              <a:ea typeface="Roboto"/>
              <a:cs typeface="Roboto"/>
              <a:sym typeface="Roboto"/>
            </a:endParaRPr>
          </a:p>
          <a:p>
            <a:pPr marR="0" lvl="0" algn="just" rtl="0">
              <a:lnSpc>
                <a:spcPct val="120000"/>
              </a:lnSpc>
              <a:spcBef>
                <a:spcPts val="0"/>
              </a:spcBef>
              <a:spcAft>
                <a:spcPts val="0"/>
              </a:spcAft>
              <a:tabLst>
                <a:tab pos="457200" algn="l"/>
                <a:tab pos="636588" algn="l"/>
              </a:tabLst>
            </a:pPr>
            <a:endParaRPr lang="en-US" sz="1800" b="1" u="sng" dirty="0">
              <a:solidFill>
                <a:schemeClr val="tx1"/>
              </a:solidFill>
              <a:latin typeface="Roboto"/>
              <a:ea typeface="Roboto"/>
              <a:cs typeface="Roboto"/>
              <a:sym typeface="Roboto"/>
            </a:endParaRPr>
          </a:p>
          <a:p>
            <a:pPr marR="0" lvl="0" algn="just" rtl="0">
              <a:lnSpc>
                <a:spcPct val="120000"/>
              </a:lnSpc>
              <a:spcBef>
                <a:spcPts val="0"/>
              </a:spcBef>
              <a:spcAft>
                <a:spcPts val="0"/>
              </a:spcAft>
              <a:tabLst>
                <a:tab pos="457200" algn="l"/>
                <a:tab pos="636588" algn="l"/>
              </a:tabLst>
            </a:pPr>
            <a:endParaRPr lang="en-US" sz="1800" b="1" u="sng" dirty="0">
              <a:solidFill>
                <a:schemeClr val="tx1"/>
              </a:solidFill>
              <a:latin typeface="Roboto"/>
              <a:ea typeface="Roboto"/>
              <a:cs typeface="Roboto"/>
              <a:sym typeface="Roboto"/>
            </a:endParaRPr>
          </a:p>
          <a:p>
            <a:pPr marR="0" lvl="0" algn="just" rtl="0">
              <a:lnSpc>
                <a:spcPct val="120000"/>
              </a:lnSpc>
              <a:spcBef>
                <a:spcPts val="0"/>
              </a:spcBef>
              <a:spcAft>
                <a:spcPts val="0"/>
              </a:spcAft>
              <a:tabLst>
                <a:tab pos="457200" algn="l"/>
                <a:tab pos="636588" algn="l"/>
              </a:tabLst>
            </a:pPr>
            <a:endParaRPr lang="en-US" sz="1800" b="1" u="sng" dirty="0">
              <a:solidFill>
                <a:schemeClr val="tx1"/>
              </a:solidFill>
              <a:latin typeface="Roboto"/>
              <a:ea typeface="Roboto"/>
              <a:cs typeface="Roboto"/>
              <a:sym typeface="Roboto"/>
            </a:endParaRPr>
          </a:p>
          <a:p>
            <a:pPr marR="0" lvl="0" algn="just" rtl="0">
              <a:lnSpc>
                <a:spcPct val="120000"/>
              </a:lnSpc>
              <a:spcBef>
                <a:spcPts val="0"/>
              </a:spcBef>
              <a:spcAft>
                <a:spcPts val="0"/>
              </a:spcAft>
              <a:tabLst>
                <a:tab pos="457200" algn="l"/>
                <a:tab pos="636588" algn="l"/>
              </a:tabLst>
            </a:pPr>
            <a:endParaRPr lang="en-US" sz="1800" b="1" u="sng" dirty="0">
              <a:solidFill>
                <a:schemeClr val="tx1"/>
              </a:solidFill>
              <a:latin typeface="Roboto"/>
              <a:ea typeface="Roboto"/>
              <a:cs typeface="Roboto"/>
              <a:sym typeface="Roboto"/>
            </a:endParaRPr>
          </a:p>
          <a:p>
            <a:pPr marR="0" lvl="0" algn="just" rtl="0">
              <a:lnSpc>
                <a:spcPct val="120000"/>
              </a:lnSpc>
              <a:spcBef>
                <a:spcPts val="0"/>
              </a:spcBef>
              <a:spcAft>
                <a:spcPts val="0"/>
              </a:spcAft>
              <a:tabLst>
                <a:tab pos="457200" algn="l"/>
                <a:tab pos="636588" algn="l"/>
              </a:tabLst>
            </a:pPr>
            <a:r>
              <a:rPr lang="en-US" sz="1800" b="1" u="sng" dirty="0">
                <a:solidFill>
                  <a:schemeClr val="tx1"/>
                </a:solidFill>
                <a:latin typeface="Roboto"/>
                <a:ea typeface="Roboto"/>
                <a:cs typeface="Roboto"/>
                <a:sym typeface="Roboto"/>
              </a:rPr>
              <a:t>Format for reporting</a:t>
            </a:r>
          </a:p>
          <a:p>
            <a:pPr marR="0" lvl="0" algn="just" rtl="0">
              <a:lnSpc>
                <a:spcPct val="120000"/>
              </a:lnSpc>
              <a:spcBef>
                <a:spcPts val="0"/>
              </a:spcBef>
              <a:spcAft>
                <a:spcPts val="0"/>
              </a:spcAft>
              <a:tabLst>
                <a:tab pos="457200" algn="l"/>
                <a:tab pos="636588" algn="l"/>
              </a:tabLst>
            </a:pPr>
            <a:endParaRPr lang="en-US" sz="2400" dirty="0">
              <a:solidFill>
                <a:schemeClr val="tx1"/>
              </a:solidFill>
              <a:latin typeface="Roboto"/>
              <a:ea typeface="Roboto"/>
              <a:cs typeface="Roboto"/>
              <a:sym typeface="Roboto"/>
            </a:endParaRPr>
          </a:p>
          <a:p>
            <a:pPr marR="0" lvl="0" algn="just" rtl="0">
              <a:lnSpc>
                <a:spcPct val="120000"/>
              </a:lnSpc>
              <a:spcBef>
                <a:spcPts val="0"/>
              </a:spcBef>
              <a:spcAft>
                <a:spcPts val="0"/>
              </a:spcAft>
              <a:tabLst>
                <a:tab pos="457200" algn="l"/>
                <a:tab pos="636588" algn="l"/>
              </a:tabLst>
            </a:pPr>
            <a:endParaRPr lang="en-US" sz="1800" dirty="0">
              <a:solidFill>
                <a:schemeClr val="tx1"/>
              </a:solidFill>
              <a:latin typeface="Roboto"/>
              <a:ea typeface="Roboto"/>
              <a:cs typeface="Roboto"/>
              <a:sym typeface="Roboto"/>
            </a:endParaRPr>
          </a:p>
          <a:p>
            <a:pPr marR="0" lvl="0" algn="just" rtl="0">
              <a:lnSpc>
                <a:spcPct val="120000"/>
              </a:lnSpc>
              <a:spcBef>
                <a:spcPts val="0"/>
              </a:spcBef>
              <a:spcAft>
                <a:spcPts val="0"/>
              </a:spcAft>
              <a:tabLst>
                <a:tab pos="457200" algn="l"/>
                <a:tab pos="636588" algn="l"/>
              </a:tabLst>
            </a:pPr>
            <a:endParaRPr lang="en-US" sz="1800"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graphicFrame>
        <p:nvGraphicFramePr>
          <p:cNvPr id="3" name="Table 3">
            <a:extLst>
              <a:ext uri="{FF2B5EF4-FFF2-40B4-BE49-F238E27FC236}">
                <a16:creationId xmlns:a16="http://schemas.microsoft.com/office/drawing/2014/main" id="{6510F4A0-7876-3C46-DE12-96838FECC4A0}"/>
              </a:ext>
            </a:extLst>
          </p:cNvPr>
          <p:cNvGraphicFramePr>
            <a:graphicFrameLocks noGrp="1"/>
          </p:cNvGraphicFramePr>
          <p:nvPr>
            <p:extLst>
              <p:ext uri="{D42A27DB-BD31-4B8C-83A1-F6EECF244321}">
                <p14:modId xmlns:p14="http://schemas.microsoft.com/office/powerpoint/2010/main" val="2735753505"/>
              </p:ext>
            </p:extLst>
          </p:nvPr>
        </p:nvGraphicFramePr>
        <p:xfrm>
          <a:off x="714394" y="3423919"/>
          <a:ext cx="7395410" cy="13817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998005387"/>
                    </a:ext>
                  </a:extLst>
                </a:gridCol>
                <a:gridCol w="4652210">
                  <a:extLst>
                    <a:ext uri="{9D8B030D-6E8A-4147-A177-3AD203B41FA5}">
                      <a16:colId xmlns:a16="http://schemas.microsoft.com/office/drawing/2014/main" val="1789675608"/>
                    </a:ext>
                  </a:extLst>
                </a:gridCol>
              </a:tblGrid>
              <a:tr h="248252">
                <a:tc>
                  <a:txBody>
                    <a:bodyPr/>
                    <a:lstStyle/>
                    <a:p>
                      <a:r>
                        <a:rPr lang="en-US" sz="1800" dirty="0"/>
                        <a:t>Due Date</a:t>
                      </a:r>
                    </a:p>
                  </a:txBody>
                  <a:tcPr/>
                </a:tc>
                <a:tc>
                  <a:txBody>
                    <a:bodyPr/>
                    <a:lstStyle/>
                    <a:p>
                      <a:r>
                        <a:rPr lang="en-US" sz="1800" dirty="0"/>
                        <a:t> Period for which MSME-1 is filed</a:t>
                      </a:r>
                    </a:p>
                    <a:p>
                      <a:endParaRPr lang="en-US" sz="1800" dirty="0"/>
                    </a:p>
                  </a:txBody>
                  <a:tcPr/>
                </a:tc>
                <a:extLst>
                  <a:ext uri="{0D108BD9-81ED-4DB2-BD59-A6C34878D82A}">
                    <a16:rowId xmlns:a16="http://schemas.microsoft.com/office/drawing/2014/main" val="3024264300"/>
                  </a:ext>
                </a:extLst>
              </a:tr>
              <a:tr h="370840">
                <a:tc>
                  <a:txBody>
                    <a:bodyPr/>
                    <a:lstStyle/>
                    <a:p>
                      <a:r>
                        <a:rPr lang="en-US" sz="1800" dirty="0"/>
                        <a:t>30 April</a:t>
                      </a:r>
                    </a:p>
                  </a:txBody>
                  <a:tcPr/>
                </a:tc>
                <a:tc>
                  <a:txBody>
                    <a:bodyPr/>
                    <a:lstStyle/>
                    <a:p>
                      <a:r>
                        <a:rPr lang="en-US" sz="1800" dirty="0">
                          <a:solidFill>
                            <a:schemeClr val="tx1"/>
                          </a:solidFill>
                          <a:latin typeface="Roboto"/>
                          <a:ea typeface="Roboto"/>
                          <a:cs typeface="Roboto"/>
                          <a:sym typeface="Roboto"/>
                        </a:rPr>
                        <a:t>October-March period</a:t>
                      </a:r>
                      <a:endParaRPr lang="en-US" sz="1800" dirty="0"/>
                    </a:p>
                  </a:txBody>
                  <a:tcPr/>
                </a:tc>
                <a:extLst>
                  <a:ext uri="{0D108BD9-81ED-4DB2-BD59-A6C34878D82A}">
                    <a16:rowId xmlns:a16="http://schemas.microsoft.com/office/drawing/2014/main" val="1729191755"/>
                  </a:ext>
                </a:extLst>
              </a:tr>
              <a:tr h="370840">
                <a:tc>
                  <a:txBody>
                    <a:bodyPr/>
                    <a:lstStyle/>
                    <a:p>
                      <a:r>
                        <a:rPr lang="en-US" sz="1800" dirty="0">
                          <a:solidFill>
                            <a:schemeClr val="tx1"/>
                          </a:solidFill>
                          <a:latin typeface="Roboto"/>
                          <a:ea typeface="Roboto"/>
                          <a:cs typeface="Roboto"/>
                          <a:sym typeface="Roboto"/>
                        </a:rPr>
                        <a:t>31 October</a:t>
                      </a:r>
                      <a:endParaRPr lang="en-US" sz="1800" dirty="0"/>
                    </a:p>
                  </a:txBody>
                  <a:tcPr/>
                </a:tc>
                <a:tc>
                  <a:txBody>
                    <a:bodyPr/>
                    <a:lstStyle/>
                    <a:p>
                      <a:r>
                        <a:rPr lang="en-US" sz="1800" dirty="0">
                          <a:solidFill>
                            <a:schemeClr val="tx1"/>
                          </a:solidFill>
                          <a:latin typeface="Roboto"/>
                          <a:ea typeface="Roboto"/>
                          <a:cs typeface="Roboto"/>
                          <a:sym typeface="Roboto"/>
                        </a:rPr>
                        <a:t>April-September period</a:t>
                      </a:r>
                      <a:endParaRPr lang="en-US" sz="1800" dirty="0"/>
                    </a:p>
                  </a:txBody>
                  <a:tcPr/>
                </a:tc>
                <a:extLst>
                  <a:ext uri="{0D108BD9-81ED-4DB2-BD59-A6C34878D82A}">
                    <a16:rowId xmlns:a16="http://schemas.microsoft.com/office/drawing/2014/main" val="1257492921"/>
                  </a:ext>
                </a:extLst>
              </a:tr>
            </a:tbl>
          </a:graphicData>
        </a:graphic>
      </p:graphicFrame>
      <p:pic>
        <p:nvPicPr>
          <p:cNvPr id="5" name="Picture 4">
            <a:extLst>
              <a:ext uri="{FF2B5EF4-FFF2-40B4-BE49-F238E27FC236}">
                <a16:creationId xmlns:a16="http://schemas.microsoft.com/office/drawing/2014/main" id="{3E5ACEB4-CC39-F63F-00BF-6085657BC17E}"/>
              </a:ext>
            </a:extLst>
          </p:cNvPr>
          <p:cNvPicPr>
            <a:picLocks noChangeAspect="1"/>
          </p:cNvPicPr>
          <p:nvPr/>
        </p:nvPicPr>
        <p:blipFill>
          <a:blip r:embed="rId5"/>
          <a:stretch>
            <a:fillRect/>
          </a:stretch>
        </p:blipFill>
        <p:spPr>
          <a:xfrm>
            <a:off x="8601621" y="2580639"/>
            <a:ext cx="5237231" cy="2606309"/>
          </a:xfrm>
          <a:prstGeom prst="rect">
            <a:avLst/>
          </a:prstGeom>
        </p:spPr>
      </p:pic>
      <p:pic>
        <p:nvPicPr>
          <p:cNvPr id="7" name="Picture 6">
            <a:extLst>
              <a:ext uri="{FF2B5EF4-FFF2-40B4-BE49-F238E27FC236}">
                <a16:creationId xmlns:a16="http://schemas.microsoft.com/office/drawing/2014/main" id="{8FD85048-CEF3-2DE3-8B8F-BFB46E938B02}"/>
              </a:ext>
            </a:extLst>
          </p:cNvPr>
          <p:cNvPicPr>
            <a:picLocks noChangeAspect="1"/>
          </p:cNvPicPr>
          <p:nvPr/>
        </p:nvPicPr>
        <p:blipFill>
          <a:blip r:embed="rId6"/>
          <a:stretch>
            <a:fillRect/>
          </a:stretch>
        </p:blipFill>
        <p:spPr>
          <a:xfrm>
            <a:off x="476200" y="5477845"/>
            <a:ext cx="13678000" cy="2370754"/>
          </a:xfrm>
          <a:prstGeom prst="rect">
            <a:avLst/>
          </a:prstGeom>
        </p:spPr>
      </p:pic>
    </p:spTree>
    <p:extLst>
      <p:ext uri="{BB962C8B-B14F-4D97-AF65-F5344CB8AC3E}">
        <p14:creationId xmlns:p14="http://schemas.microsoft.com/office/powerpoint/2010/main" val="2555743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22860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402326" y="587792"/>
            <a:ext cx="12882348" cy="5299872"/>
          </a:xfrm>
          <a:prstGeom prst="rect">
            <a:avLst/>
          </a:prstGeom>
          <a:noFill/>
          <a:ln>
            <a:noFill/>
          </a:ln>
        </p:spPr>
        <p:txBody>
          <a:bodyPr spcFirstLastPara="1" wrap="square" lIns="91425" tIns="45700" rIns="91425" bIns="45700" anchor="t" anchorCtr="0">
            <a:spAutoFit/>
          </a:bodyPr>
          <a:lstStyle/>
          <a:p>
            <a:pPr marR="0" lvl="0" rtl="0">
              <a:lnSpc>
                <a:spcPct val="120000"/>
              </a:lnSpc>
              <a:spcBef>
                <a:spcPts val="0"/>
              </a:spcBef>
              <a:spcAft>
                <a:spcPts val="0"/>
              </a:spcAft>
            </a:pPr>
            <a:r>
              <a:rPr lang="en-US" sz="2400" b="1" u="sng" dirty="0">
                <a:solidFill>
                  <a:schemeClr val="tx1"/>
                </a:solidFill>
                <a:latin typeface="Roboto"/>
                <a:ea typeface="Roboto"/>
                <a:cs typeface="Roboto"/>
                <a:sym typeface="Roboto"/>
              </a:rPr>
              <a:t>New Format of reporting</a:t>
            </a:r>
          </a:p>
          <a:p>
            <a:pPr marR="0" lvl="0" rtl="0">
              <a:lnSpc>
                <a:spcPct val="120000"/>
              </a:lnSpc>
              <a:spcBef>
                <a:spcPts val="0"/>
              </a:spcBef>
              <a:spcAft>
                <a:spcPts val="0"/>
              </a:spcAft>
            </a:pPr>
            <a:endParaRPr lang="en-US" sz="2400" b="1" u="sng" dirty="0">
              <a:solidFill>
                <a:schemeClr val="tx1"/>
              </a:solidFill>
              <a:latin typeface="Roboto"/>
              <a:ea typeface="Roboto"/>
              <a:cs typeface="Roboto"/>
              <a:sym typeface="Roboto"/>
            </a:endParaRPr>
          </a:p>
          <a:p>
            <a:pPr marR="0" lvl="0" rtl="0">
              <a:lnSpc>
                <a:spcPct val="120000"/>
              </a:lnSpc>
              <a:spcBef>
                <a:spcPts val="0"/>
              </a:spcBef>
              <a:spcAft>
                <a:spcPts val="0"/>
              </a:spcAft>
            </a:pPr>
            <a:r>
              <a:rPr lang="en-US" sz="1800" dirty="0">
                <a:solidFill>
                  <a:schemeClr val="tx1"/>
                </a:solidFill>
                <a:latin typeface="Roboto"/>
                <a:ea typeface="Roboto"/>
                <a:cs typeface="Roboto"/>
                <a:sym typeface="Roboto"/>
              </a:rPr>
              <a:t>The Ministry of Corporate Affairs (MCA) issued another notification on 15th July 2024, A new format has been issued.</a:t>
            </a: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5" name="Picture 4">
            <a:extLst>
              <a:ext uri="{FF2B5EF4-FFF2-40B4-BE49-F238E27FC236}">
                <a16:creationId xmlns:a16="http://schemas.microsoft.com/office/drawing/2014/main" id="{591E93BC-4EF4-56DB-B4B9-51DEFF3AF213}"/>
              </a:ext>
            </a:extLst>
          </p:cNvPr>
          <p:cNvPicPr>
            <a:picLocks noChangeAspect="1"/>
          </p:cNvPicPr>
          <p:nvPr/>
        </p:nvPicPr>
        <p:blipFill>
          <a:blip r:embed="rId5"/>
          <a:stretch>
            <a:fillRect/>
          </a:stretch>
        </p:blipFill>
        <p:spPr>
          <a:xfrm>
            <a:off x="657727" y="2085473"/>
            <a:ext cx="13210764" cy="4475748"/>
          </a:xfrm>
          <a:prstGeom prst="rect">
            <a:avLst/>
          </a:prstGeom>
        </p:spPr>
      </p:pic>
    </p:spTree>
    <p:extLst>
      <p:ext uri="{BB962C8B-B14F-4D97-AF65-F5344CB8AC3E}">
        <p14:creationId xmlns:p14="http://schemas.microsoft.com/office/powerpoint/2010/main" val="1670141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4">
            <a:alphaModFix/>
            <a:extLst>
              <a:ext uri="{BEBA8EAE-BF5A-486C-A8C5-ECC9F3942E4B}">
                <a14:imgProps xmlns:a14="http://schemas.microsoft.com/office/drawing/2010/main">
                  <a14:imgLayer r:embed="rId5">
                    <a14:imgEffect>
                      <a14:colorTemperature colorTemp="6400"/>
                    </a14:imgEffect>
                    <a14:imgEffect>
                      <a14:saturation sat="96000"/>
                    </a14:imgEffect>
                  </a14:imgLayer>
                </a14:imgProps>
              </a:ext>
            </a:extLst>
          </a:blip>
          <a:srcRect/>
          <a:stretch/>
        </p:blipFill>
        <p:spPr>
          <a:xfrm>
            <a:off x="0" y="0"/>
            <a:ext cx="14630397" cy="8229601"/>
          </a:xfrm>
          <a:prstGeom prst="rect">
            <a:avLst/>
          </a:prstGeom>
          <a:noFill/>
          <a:ln>
            <a:noFill/>
          </a:ln>
          <a:effectLst>
            <a:outerShdw blurRad="50800" dist="50800" dir="5400000" algn="ctr" rotWithShape="0">
              <a:schemeClr val="bg1">
                <a:lumMod val="85000"/>
              </a:schemeClr>
            </a:outerShdw>
          </a:effectLst>
        </p:spPr>
      </p:pic>
      <p:pic>
        <p:nvPicPr>
          <p:cNvPr id="145" name="Google Shape;145;p17" descr="Presentation Slides-06.png"/>
          <p:cNvPicPr preferRelativeResize="0"/>
          <p:nvPr/>
        </p:nvPicPr>
        <p:blipFill rotWithShape="1">
          <a:blip r:embed="rId6">
            <a:alphaModFix/>
          </a:blip>
          <a:srcRect/>
          <a:stretch/>
        </p:blipFill>
        <p:spPr>
          <a:xfrm>
            <a:off x="13868491" y="228600"/>
            <a:ext cx="539332" cy="533400"/>
          </a:xfrm>
          <a:prstGeom prst="rect">
            <a:avLst/>
          </a:prstGeom>
          <a:noFill/>
          <a:ln>
            <a:noFill/>
          </a:ln>
        </p:spPr>
      </p:pic>
      <p:sp>
        <p:nvSpPr>
          <p:cNvPr id="148" name="Google Shape;148;p17"/>
          <p:cNvSpPr txBox="1"/>
          <p:nvPr/>
        </p:nvSpPr>
        <p:spPr>
          <a:xfrm>
            <a:off x="447903" y="216900"/>
            <a:ext cx="13734589" cy="7257331"/>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r>
              <a:rPr lang="en-US" sz="2800" b="1" u="sng" dirty="0" err="1">
                <a:solidFill>
                  <a:schemeClr val="tx1"/>
                </a:solidFill>
                <a:latin typeface="Roboto"/>
                <a:ea typeface="Roboto"/>
                <a:cs typeface="Roboto"/>
                <a:sym typeface="Roboto"/>
              </a:rPr>
              <a:t>TReDS</a:t>
            </a:r>
            <a:endParaRPr lang="en-US" sz="2800" b="1" u="sng"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2800" b="1" u="sng" dirty="0">
              <a:solidFill>
                <a:schemeClr val="tx1"/>
              </a:solidFill>
              <a:latin typeface="Roboto"/>
              <a:ea typeface="Roboto"/>
              <a:cs typeface="Roboto"/>
              <a:sym typeface="Roboto"/>
            </a:endParaRPr>
          </a:p>
          <a:p>
            <a:pPr marR="0" lvl="0" rtl="0">
              <a:lnSpc>
                <a:spcPct val="120000"/>
              </a:lnSpc>
              <a:spcBef>
                <a:spcPts val="0"/>
              </a:spcBef>
              <a:spcAft>
                <a:spcPts val="0"/>
              </a:spcAft>
            </a:pPr>
            <a:r>
              <a:rPr lang="en-US" sz="2000" b="1" u="sng" dirty="0">
                <a:solidFill>
                  <a:schemeClr val="tx1"/>
                </a:solidFill>
                <a:latin typeface="Roboto"/>
                <a:ea typeface="Roboto"/>
                <a:cs typeface="Roboto"/>
                <a:sym typeface="Roboto"/>
              </a:rPr>
              <a:t>What is </a:t>
            </a:r>
            <a:r>
              <a:rPr lang="en-US" sz="2000" b="1" u="sng" dirty="0" err="1">
                <a:solidFill>
                  <a:schemeClr val="tx1"/>
                </a:solidFill>
                <a:latin typeface="Roboto"/>
                <a:ea typeface="Roboto"/>
                <a:cs typeface="Roboto"/>
                <a:sym typeface="Roboto"/>
              </a:rPr>
              <a:t>TReDS</a:t>
            </a:r>
            <a:r>
              <a:rPr lang="en-US" sz="2000" b="1" u="sng" dirty="0">
                <a:solidFill>
                  <a:schemeClr val="tx1"/>
                </a:solidFill>
                <a:latin typeface="Roboto"/>
                <a:ea typeface="Roboto"/>
                <a:cs typeface="Roboto"/>
                <a:sym typeface="Roboto"/>
              </a:rPr>
              <a:t> (Trade Receivable and Discounting System)</a:t>
            </a:r>
          </a:p>
          <a:p>
            <a:pPr marR="0" lvl="0" rtl="0">
              <a:lnSpc>
                <a:spcPct val="120000"/>
              </a:lnSpc>
              <a:spcBef>
                <a:spcPts val="0"/>
              </a:spcBef>
              <a:spcAft>
                <a:spcPts val="0"/>
              </a:spcAft>
            </a:pPr>
            <a:r>
              <a:rPr lang="en-US" sz="1800" dirty="0">
                <a:solidFill>
                  <a:schemeClr val="tx1"/>
                </a:solidFill>
                <a:latin typeface="Roboto"/>
                <a:ea typeface="Roboto"/>
                <a:cs typeface="Roboto"/>
                <a:sym typeface="Roboto"/>
              </a:rPr>
              <a:t>An online platform set up to facilitate MSMEs to unlock working capital by converting their receivables into cash. </a:t>
            </a:r>
            <a:r>
              <a:rPr lang="en-US" sz="1800" dirty="0" err="1">
                <a:solidFill>
                  <a:schemeClr val="tx1"/>
                </a:solidFill>
                <a:latin typeface="Roboto"/>
                <a:ea typeface="Roboto"/>
                <a:cs typeface="Roboto"/>
                <a:sym typeface="Roboto"/>
              </a:rPr>
              <a:t>TReDS</a:t>
            </a:r>
            <a:r>
              <a:rPr lang="en-US" sz="1800" dirty="0">
                <a:solidFill>
                  <a:schemeClr val="tx1"/>
                </a:solidFill>
                <a:latin typeface="Roboto"/>
                <a:ea typeface="Roboto"/>
                <a:cs typeface="Roboto"/>
                <a:sym typeface="Roboto"/>
              </a:rPr>
              <a:t> gives capital access to the credit-starved small businesses in India.</a:t>
            </a:r>
          </a:p>
          <a:p>
            <a:pPr marR="0" lvl="0" rtl="0">
              <a:lnSpc>
                <a:spcPct val="120000"/>
              </a:lnSpc>
              <a:spcBef>
                <a:spcPts val="0"/>
              </a:spcBef>
              <a:spcAft>
                <a:spcPts val="0"/>
              </a:spcAft>
            </a:pPr>
            <a:endParaRPr lang="en-US" sz="2000" b="1" u="sng" dirty="0">
              <a:solidFill>
                <a:schemeClr val="tx1"/>
              </a:solidFill>
              <a:latin typeface="Roboto"/>
              <a:ea typeface="Roboto"/>
              <a:cs typeface="Roboto"/>
              <a:sym typeface="Roboto"/>
            </a:endParaRPr>
          </a:p>
          <a:p>
            <a:pPr marR="0" lvl="0" rtl="0">
              <a:lnSpc>
                <a:spcPct val="120000"/>
              </a:lnSpc>
              <a:spcBef>
                <a:spcPts val="0"/>
              </a:spcBef>
              <a:spcAft>
                <a:spcPts val="0"/>
              </a:spcAft>
            </a:pPr>
            <a:r>
              <a:rPr lang="en-US" sz="2000" b="1" u="sng" dirty="0">
                <a:solidFill>
                  <a:schemeClr val="tx1"/>
                </a:solidFill>
                <a:latin typeface="Roboto"/>
                <a:ea typeface="Roboto"/>
                <a:cs typeface="Roboto"/>
                <a:sym typeface="Roboto"/>
              </a:rPr>
              <a:t>WHY TREDS?</a:t>
            </a:r>
          </a:p>
          <a:p>
            <a:pPr marL="285750" marR="0" lvl="0" indent="-285750" rtl="0">
              <a:lnSpc>
                <a:spcPct val="120000"/>
              </a:lnSpc>
              <a:spcBef>
                <a:spcPts val="0"/>
              </a:spcBef>
              <a:spcAft>
                <a:spcPts val="0"/>
              </a:spcAft>
              <a:buFont typeface="Arial" panose="020B0604020202020204" pitchFamily="34" charset="0"/>
              <a:buChar char="•"/>
            </a:pPr>
            <a:r>
              <a:rPr lang="en-US" sz="1800" dirty="0">
                <a:solidFill>
                  <a:schemeClr val="tx1"/>
                </a:solidFill>
                <a:latin typeface="Roboto"/>
                <a:ea typeface="Roboto"/>
                <a:cs typeface="Roboto"/>
                <a:sym typeface="Roboto"/>
              </a:rPr>
              <a:t>Unified platform for sellers, buyers, and financiers</a:t>
            </a:r>
          </a:p>
          <a:p>
            <a:pPr marL="285750" marR="0" lvl="0" indent="-285750" rtl="0">
              <a:lnSpc>
                <a:spcPct val="120000"/>
              </a:lnSpc>
              <a:spcBef>
                <a:spcPts val="0"/>
              </a:spcBef>
              <a:spcAft>
                <a:spcPts val="0"/>
              </a:spcAft>
              <a:buFont typeface="Arial" panose="020B0604020202020204" pitchFamily="34" charset="0"/>
              <a:buChar char="•"/>
            </a:pPr>
            <a:r>
              <a:rPr lang="en-US" sz="1800" dirty="0">
                <a:solidFill>
                  <a:schemeClr val="tx1"/>
                </a:solidFill>
                <a:latin typeface="Roboto"/>
                <a:ea typeface="Roboto"/>
                <a:cs typeface="Roboto"/>
                <a:sym typeface="Roboto"/>
              </a:rPr>
              <a:t>Complete paperless process</a:t>
            </a:r>
          </a:p>
          <a:p>
            <a:pPr marL="285750" marR="0" lvl="0" indent="-285750" rtl="0">
              <a:lnSpc>
                <a:spcPct val="120000"/>
              </a:lnSpc>
              <a:spcBef>
                <a:spcPts val="0"/>
              </a:spcBef>
              <a:spcAft>
                <a:spcPts val="0"/>
              </a:spcAft>
              <a:buFont typeface="Arial" panose="020B0604020202020204" pitchFamily="34" charset="0"/>
              <a:buChar char="•"/>
            </a:pPr>
            <a:r>
              <a:rPr lang="en-US" sz="1800" dirty="0">
                <a:solidFill>
                  <a:schemeClr val="tx1"/>
                </a:solidFill>
                <a:latin typeface="Roboto"/>
                <a:ea typeface="Roboto"/>
                <a:cs typeface="Roboto"/>
                <a:sym typeface="Roboto"/>
              </a:rPr>
              <a:t>Easy and quick access to all the funds</a:t>
            </a:r>
          </a:p>
          <a:p>
            <a:pPr marL="285750" marR="0" lvl="0" indent="-285750" rtl="0">
              <a:lnSpc>
                <a:spcPct val="120000"/>
              </a:lnSpc>
              <a:spcBef>
                <a:spcPts val="0"/>
              </a:spcBef>
              <a:spcAft>
                <a:spcPts val="0"/>
              </a:spcAft>
              <a:buFont typeface="Arial" panose="020B0604020202020204" pitchFamily="34" charset="0"/>
              <a:buChar char="•"/>
            </a:pPr>
            <a:r>
              <a:rPr lang="en-US" sz="1800" dirty="0">
                <a:solidFill>
                  <a:schemeClr val="tx1"/>
                </a:solidFill>
                <a:latin typeface="Roboto"/>
                <a:ea typeface="Roboto"/>
                <a:cs typeface="Roboto"/>
                <a:sym typeface="Roboto"/>
              </a:rPr>
              <a:t>End-to-end digital platform and payments</a:t>
            </a:r>
          </a:p>
          <a:p>
            <a:pPr marL="285750" marR="0" lvl="0" indent="-285750" rtl="0">
              <a:lnSpc>
                <a:spcPct val="120000"/>
              </a:lnSpc>
              <a:spcBef>
                <a:spcPts val="0"/>
              </a:spcBef>
              <a:spcAft>
                <a:spcPts val="0"/>
              </a:spcAft>
              <a:buFont typeface="Arial" panose="020B0604020202020204" pitchFamily="34" charset="0"/>
              <a:buChar char="•"/>
            </a:pPr>
            <a:r>
              <a:rPr lang="en-US" sz="1800" dirty="0">
                <a:solidFill>
                  <a:schemeClr val="tx1"/>
                </a:solidFill>
                <a:latin typeface="Roboto"/>
                <a:ea typeface="Roboto"/>
                <a:cs typeface="Roboto"/>
                <a:sym typeface="Roboto"/>
              </a:rPr>
              <a:t>Competitive discount rates through an auction mechanism</a:t>
            </a:r>
          </a:p>
          <a:p>
            <a:pPr marL="285750" marR="0" lvl="0" indent="-285750" rtl="0">
              <a:lnSpc>
                <a:spcPct val="120000"/>
              </a:lnSpc>
              <a:spcBef>
                <a:spcPts val="0"/>
              </a:spcBef>
              <a:spcAft>
                <a:spcPts val="0"/>
              </a:spcAft>
              <a:buFont typeface="Arial" panose="020B0604020202020204" pitchFamily="34" charset="0"/>
              <a:buChar char="•"/>
            </a:pPr>
            <a:r>
              <a:rPr lang="en-US" sz="1800" dirty="0">
                <a:solidFill>
                  <a:schemeClr val="tx1"/>
                </a:solidFill>
                <a:latin typeface="Roboto"/>
                <a:ea typeface="Roboto"/>
                <a:cs typeface="Roboto"/>
                <a:sym typeface="Roboto"/>
              </a:rPr>
              <a:t>Seamless data flow between participants and the platform</a:t>
            </a:r>
          </a:p>
          <a:p>
            <a:pPr marL="285750" marR="0" lvl="0" indent="-285750" rtl="0">
              <a:lnSpc>
                <a:spcPct val="120000"/>
              </a:lnSpc>
              <a:spcBef>
                <a:spcPts val="0"/>
              </a:spcBef>
              <a:spcAft>
                <a:spcPts val="0"/>
              </a:spcAft>
              <a:buFont typeface="Arial" panose="020B0604020202020204" pitchFamily="34" charset="0"/>
              <a:buChar char="•"/>
            </a:pPr>
            <a:r>
              <a:rPr lang="en-US" sz="1800" dirty="0">
                <a:solidFill>
                  <a:schemeClr val="tx1"/>
                </a:solidFill>
                <a:latin typeface="Roboto"/>
                <a:ea typeface="Roboto"/>
                <a:cs typeface="Roboto"/>
                <a:sym typeface="Roboto"/>
              </a:rPr>
              <a:t>Standardized and regulated practices</a:t>
            </a:r>
          </a:p>
          <a:p>
            <a:pPr marR="0" lvl="0" rtl="0">
              <a:lnSpc>
                <a:spcPct val="120000"/>
              </a:lnSpc>
              <a:spcBef>
                <a:spcPts val="0"/>
              </a:spcBef>
              <a:spcAft>
                <a:spcPts val="0"/>
              </a:spcAft>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r>
              <a:rPr lang="en-US" sz="2000" b="1" u="sng" dirty="0">
                <a:solidFill>
                  <a:schemeClr val="tx1"/>
                </a:solidFill>
                <a:latin typeface="Roboto"/>
                <a:ea typeface="Roboto"/>
                <a:cs typeface="Roboto"/>
                <a:sym typeface="Roboto"/>
              </a:rPr>
              <a:t>WHO CAN REGISTER ON TREDS?</a:t>
            </a:r>
          </a:p>
          <a:p>
            <a:pPr marL="285750" marR="0" lvl="0" indent="-285750" rtl="0">
              <a:lnSpc>
                <a:spcPct val="120000"/>
              </a:lnSpc>
              <a:spcBef>
                <a:spcPts val="0"/>
              </a:spcBef>
              <a:spcAft>
                <a:spcPts val="0"/>
              </a:spcAft>
              <a:buFont typeface="Arial" panose="020B0604020202020204" pitchFamily="34" charset="0"/>
              <a:buChar char="•"/>
            </a:pPr>
            <a:r>
              <a:rPr lang="en-US" sz="1800" dirty="0">
                <a:solidFill>
                  <a:schemeClr val="tx1"/>
                </a:solidFill>
                <a:latin typeface="Roboto"/>
                <a:ea typeface="Roboto"/>
                <a:cs typeface="Roboto"/>
                <a:sym typeface="Roboto"/>
              </a:rPr>
              <a:t>MSMEs registered in India.</a:t>
            </a:r>
          </a:p>
          <a:p>
            <a:pPr marL="285750" marR="0" lvl="0" indent="-285750" rtl="0">
              <a:lnSpc>
                <a:spcPct val="120000"/>
              </a:lnSpc>
              <a:spcBef>
                <a:spcPts val="0"/>
              </a:spcBef>
              <a:spcAft>
                <a:spcPts val="0"/>
              </a:spcAft>
              <a:buFont typeface="Arial" panose="020B0604020202020204" pitchFamily="34" charset="0"/>
              <a:buChar char="•"/>
            </a:pPr>
            <a:r>
              <a:rPr lang="en-US" sz="1800" dirty="0">
                <a:solidFill>
                  <a:schemeClr val="tx1"/>
                </a:solidFill>
                <a:latin typeface="Roboto"/>
                <a:ea typeface="Roboto"/>
                <a:cs typeface="Roboto"/>
                <a:sym typeface="Roboto"/>
              </a:rPr>
              <a:t>Corporates and PSUs.</a:t>
            </a:r>
          </a:p>
          <a:p>
            <a:pPr marL="285750" marR="0" lvl="0" indent="-285750" rtl="0">
              <a:lnSpc>
                <a:spcPct val="120000"/>
              </a:lnSpc>
              <a:spcBef>
                <a:spcPts val="0"/>
              </a:spcBef>
              <a:spcAft>
                <a:spcPts val="0"/>
              </a:spcAft>
              <a:buFont typeface="Arial" panose="020B0604020202020204" pitchFamily="34" charset="0"/>
              <a:buChar char="•"/>
            </a:pPr>
            <a:r>
              <a:rPr lang="en-US" sz="1800" dirty="0">
                <a:solidFill>
                  <a:schemeClr val="tx1"/>
                </a:solidFill>
                <a:latin typeface="Roboto"/>
                <a:ea typeface="Roboto"/>
                <a:cs typeface="Roboto"/>
                <a:sym typeface="Roboto"/>
              </a:rPr>
              <a:t>Financial Institutions, such as banks and NBFCs.</a:t>
            </a:r>
          </a:p>
          <a:p>
            <a:pPr marL="285750" marR="0" lvl="0" indent="-285750" rtl="0">
              <a:lnSpc>
                <a:spcPct val="120000"/>
              </a:lnSpc>
              <a:spcBef>
                <a:spcPts val="0"/>
              </a:spcBef>
              <a:spcAft>
                <a:spcPts val="0"/>
              </a:spcAft>
              <a:buFont typeface="Arial" panose="020B0604020202020204" pitchFamily="34" charset="0"/>
              <a:buChar char="•"/>
            </a:pPr>
            <a:r>
              <a:rPr lang="en-US" sz="1800" dirty="0">
                <a:solidFill>
                  <a:schemeClr val="tx1"/>
                </a:solidFill>
                <a:latin typeface="Roboto"/>
                <a:ea typeface="Roboto"/>
                <a:cs typeface="Roboto"/>
                <a:sym typeface="Roboto"/>
              </a:rPr>
              <a:t>Businesses with valid GST registration and PAN numbers.</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5" name="Picture 4">
            <a:extLst>
              <a:ext uri="{FF2B5EF4-FFF2-40B4-BE49-F238E27FC236}">
                <a16:creationId xmlns:a16="http://schemas.microsoft.com/office/drawing/2014/main" id="{0C0C08E5-8F54-7884-D4A0-F9CF0879332F}"/>
              </a:ext>
            </a:extLst>
          </p:cNvPr>
          <p:cNvPicPr>
            <a:picLocks noChangeAspect="1"/>
          </p:cNvPicPr>
          <p:nvPr/>
        </p:nvPicPr>
        <p:blipFill>
          <a:blip r:embed="rId7"/>
          <a:stretch>
            <a:fillRect/>
          </a:stretch>
        </p:blipFill>
        <p:spPr>
          <a:xfrm>
            <a:off x="6979962" y="2353733"/>
            <a:ext cx="7315195" cy="4961467"/>
          </a:xfrm>
          <a:prstGeom prst="rect">
            <a:avLst/>
          </a:prstGeom>
        </p:spPr>
      </p:pic>
    </p:spTree>
    <p:extLst>
      <p:ext uri="{BB962C8B-B14F-4D97-AF65-F5344CB8AC3E}">
        <p14:creationId xmlns:p14="http://schemas.microsoft.com/office/powerpoint/2010/main" val="2315950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extLst>
              <a:ext uri="{BEBA8EAE-BF5A-486C-A8C5-ECC9F3942E4B}">
                <a14:imgProps xmlns:a14="http://schemas.microsoft.com/office/drawing/2010/main">
                  <a14:imgLayer r:embed="rId4">
                    <a14:imgEffect>
                      <a14:colorTemperature colorTemp="6400"/>
                    </a14:imgEffect>
                    <a14:imgEffect>
                      <a14:saturation sat="96000"/>
                    </a14:imgEffect>
                  </a14:imgLayer>
                </a14:imgProps>
              </a:ext>
            </a:extLst>
          </a:blip>
          <a:srcRect/>
          <a:stretch/>
        </p:blipFill>
        <p:spPr>
          <a:xfrm>
            <a:off x="0" y="0"/>
            <a:ext cx="14630397" cy="8229601"/>
          </a:xfrm>
          <a:prstGeom prst="rect">
            <a:avLst/>
          </a:prstGeom>
          <a:noFill/>
          <a:ln>
            <a:noFill/>
          </a:ln>
          <a:effectLst>
            <a:outerShdw blurRad="50800" dist="50800" dir="5400000" algn="ctr" rotWithShape="0">
              <a:schemeClr val="bg1">
                <a:lumMod val="85000"/>
              </a:schemeClr>
            </a:outerShdw>
          </a:effectLst>
        </p:spPr>
      </p:pic>
      <p:pic>
        <p:nvPicPr>
          <p:cNvPr id="145" name="Google Shape;145;p17" descr="Presentation Slides-06.png"/>
          <p:cNvPicPr preferRelativeResize="0"/>
          <p:nvPr/>
        </p:nvPicPr>
        <p:blipFill rotWithShape="1">
          <a:blip r:embed="rId5">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Google Shape;146;p17">
            <a:extLst>
              <a:ext uri="{FF2B5EF4-FFF2-40B4-BE49-F238E27FC236}">
                <a16:creationId xmlns:a16="http://schemas.microsoft.com/office/drawing/2014/main" id="{31B52D8D-744B-263F-B714-FA55AB7BC16C}"/>
              </a:ext>
            </a:extLst>
          </p:cNvPr>
          <p:cNvSpPr txBox="1"/>
          <p:nvPr/>
        </p:nvSpPr>
        <p:spPr>
          <a:xfrm>
            <a:off x="1098447" y="228600"/>
            <a:ext cx="10406353"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t>CSR MCQ</a:t>
            </a:r>
            <a:endParaRPr sz="3200" b="1" dirty="0">
              <a:solidFill>
                <a:srgbClr val="585852"/>
              </a:solidFill>
              <a:latin typeface="Roboto"/>
              <a:ea typeface="Roboto"/>
              <a:cs typeface="Roboto"/>
              <a:sym typeface="Roboto"/>
            </a:endParaRPr>
          </a:p>
        </p:txBody>
      </p:sp>
      <p:sp>
        <p:nvSpPr>
          <p:cNvPr id="6" name="TextBox 5">
            <a:extLst>
              <a:ext uri="{FF2B5EF4-FFF2-40B4-BE49-F238E27FC236}">
                <a16:creationId xmlns:a16="http://schemas.microsoft.com/office/drawing/2014/main" id="{FF481028-7C78-F1DC-C403-48A501A18320}"/>
              </a:ext>
            </a:extLst>
          </p:cNvPr>
          <p:cNvSpPr txBox="1"/>
          <p:nvPr/>
        </p:nvSpPr>
        <p:spPr>
          <a:xfrm>
            <a:off x="-3" y="741146"/>
            <a:ext cx="14630396" cy="7848302"/>
          </a:xfrm>
          <a:prstGeom prst="rect">
            <a:avLst/>
          </a:prstGeom>
          <a:noFill/>
        </p:spPr>
        <p:txBody>
          <a:bodyPr wrap="square">
            <a:spAutoFit/>
          </a:bodyPr>
          <a:lstStyle/>
          <a:p>
            <a:pPr algn="just"/>
            <a:r>
              <a:rPr lang="en-US" sz="1800" dirty="0">
                <a:solidFill>
                  <a:schemeClr val="tx1"/>
                </a:solidFill>
                <a:latin typeface="Roboto"/>
                <a:ea typeface="Roboto"/>
                <a:cs typeface="Roboto"/>
                <a:sym typeface="Roboto"/>
              </a:rPr>
              <a:t>Q. Deepak Ltd., a wholly owned subsidiary of an entity, has</a:t>
            </a:r>
            <a:r>
              <a:rPr lang="en-US" sz="1800" b="1" dirty="0">
                <a:solidFill>
                  <a:srgbClr val="585852"/>
                </a:solidFill>
                <a:latin typeface="Roboto"/>
                <a:ea typeface="Roboto"/>
                <a:cs typeface="Roboto"/>
                <a:sym typeface="Roboto"/>
              </a:rPr>
              <a:t> </a:t>
            </a:r>
          </a:p>
          <a:p>
            <a:pPr algn="just"/>
            <a:r>
              <a:rPr lang="en-US" sz="1800" dirty="0"/>
              <a:t>net profit of Rs. 4 crores, </a:t>
            </a:r>
          </a:p>
          <a:p>
            <a:pPr algn="just"/>
            <a:r>
              <a:rPr lang="en-US" sz="1800" dirty="0"/>
              <a:t>net worth of 300 crore and</a:t>
            </a:r>
          </a:p>
          <a:p>
            <a:pPr algn="just"/>
            <a:r>
              <a:rPr lang="en-US" sz="1800" dirty="0"/>
              <a:t>turnover of Rs. 900 crores in the PY 2022-23, </a:t>
            </a:r>
          </a:p>
          <a:p>
            <a:pPr algn="just"/>
            <a:r>
              <a:rPr lang="en-US" sz="1800" dirty="0"/>
              <a:t>minimum member required in its CSR Committee in the PY 23-24?</a:t>
            </a:r>
          </a:p>
          <a:p>
            <a:pPr marL="342900" indent="-342900" algn="just">
              <a:buAutoNum type="alphaLcParenR"/>
            </a:pPr>
            <a:r>
              <a:rPr lang="en-US" sz="1800" dirty="0"/>
              <a:t>3                                                                                                      c) NA</a:t>
            </a:r>
          </a:p>
          <a:p>
            <a:pPr marL="342900" indent="-342900" algn="just">
              <a:buAutoNum type="alphaLcParenR"/>
            </a:pPr>
            <a:r>
              <a:rPr lang="en-US" sz="1800" dirty="0"/>
              <a:t>2                                                                                                      d) 4</a:t>
            </a:r>
          </a:p>
          <a:p>
            <a:pPr algn="just"/>
            <a:r>
              <a:rPr lang="en-US" dirty="0"/>
              <a:t>Ans- option c- NA</a:t>
            </a:r>
            <a:endParaRPr lang="en-US" sz="1800" dirty="0"/>
          </a:p>
          <a:p>
            <a:pPr marL="342900" indent="-342900" algn="just">
              <a:buAutoNum type="alphaLcParenR"/>
            </a:pPr>
            <a:endParaRPr lang="en-US" sz="1800" dirty="0"/>
          </a:p>
          <a:p>
            <a:pPr algn="just"/>
            <a:r>
              <a:rPr lang="en-US" sz="1800" dirty="0"/>
              <a:t>Q. Whether provision of Section 135 of Companies Act, 2013 are applicable on Section 8 companies ?</a:t>
            </a:r>
          </a:p>
          <a:p>
            <a:pPr marL="342900" indent="-342900" algn="just">
              <a:buFontTx/>
              <a:buAutoNum type="alphaLcParenR"/>
            </a:pPr>
            <a:r>
              <a:rPr lang="en-US" sz="1800" dirty="0"/>
              <a:t>Yes                                                                                                   b) No</a:t>
            </a:r>
          </a:p>
          <a:p>
            <a:pPr algn="just"/>
            <a:r>
              <a:rPr lang="en-US" dirty="0"/>
              <a:t>Ans- option a- Yes</a:t>
            </a:r>
            <a:endParaRPr lang="en-US" sz="1800" dirty="0"/>
          </a:p>
          <a:p>
            <a:pPr algn="just"/>
            <a:endParaRPr lang="en-US" sz="1800" dirty="0"/>
          </a:p>
          <a:p>
            <a:pPr algn="just"/>
            <a:r>
              <a:rPr lang="en-US" sz="1800" dirty="0">
                <a:solidFill>
                  <a:schemeClr val="tx1"/>
                </a:solidFill>
                <a:latin typeface="Roboto"/>
                <a:ea typeface="Roboto"/>
                <a:cs typeface="Roboto"/>
                <a:sym typeface="Roboto"/>
              </a:rPr>
              <a:t>Q. </a:t>
            </a:r>
            <a:r>
              <a:rPr lang="en-US" sz="1800" dirty="0" err="1">
                <a:solidFill>
                  <a:schemeClr val="tx1"/>
                </a:solidFill>
                <a:latin typeface="Roboto"/>
                <a:ea typeface="Roboto"/>
                <a:cs typeface="Roboto"/>
                <a:sym typeface="Roboto"/>
              </a:rPr>
              <a:t>Jatin</a:t>
            </a:r>
            <a:r>
              <a:rPr lang="en-US" sz="1800" dirty="0">
                <a:solidFill>
                  <a:schemeClr val="tx1"/>
                </a:solidFill>
                <a:latin typeface="Roboto"/>
                <a:ea typeface="Roboto"/>
                <a:cs typeface="Roboto"/>
                <a:sym typeface="Roboto"/>
              </a:rPr>
              <a:t> Ltd., had</a:t>
            </a:r>
            <a:r>
              <a:rPr lang="en-US" sz="1800" b="1" dirty="0">
                <a:solidFill>
                  <a:srgbClr val="585852"/>
                </a:solidFill>
                <a:latin typeface="Roboto"/>
                <a:ea typeface="Roboto"/>
                <a:cs typeface="Roboto"/>
                <a:sym typeface="Roboto"/>
              </a:rPr>
              <a:t> </a:t>
            </a:r>
            <a:r>
              <a:rPr lang="en-US" sz="1800" dirty="0"/>
              <a:t>in the FY 2023-24 -</a:t>
            </a:r>
            <a:endParaRPr lang="en-US" sz="1800" b="1" dirty="0">
              <a:solidFill>
                <a:srgbClr val="585852"/>
              </a:solidFill>
              <a:latin typeface="Roboto"/>
              <a:ea typeface="Roboto"/>
              <a:cs typeface="Roboto"/>
              <a:sym typeface="Roboto"/>
            </a:endParaRPr>
          </a:p>
          <a:p>
            <a:pPr algn="just"/>
            <a:r>
              <a:rPr lang="en-US" sz="1800" dirty="0"/>
              <a:t>net profit of Rs. 2 crores,</a:t>
            </a:r>
          </a:p>
          <a:p>
            <a:pPr algn="just"/>
            <a:r>
              <a:rPr lang="en-US" sz="1800" dirty="0"/>
              <a:t>net worth of 400 crore and</a:t>
            </a:r>
          </a:p>
          <a:p>
            <a:pPr algn="just"/>
            <a:r>
              <a:rPr lang="en-US" sz="1800" dirty="0"/>
              <a:t>turnover of Rs. 1000 crores. </a:t>
            </a:r>
          </a:p>
          <a:p>
            <a:pPr algn="just"/>
            <a:r>
              <a:rPr lang="en-US" sz="1800" dirty="0"/>
              <a:t>It had in the FY 2024-25 -</a:t>
            </a:r>
          </a:p>
          <a:p>
            <a:pPr algn="just"/>
            <a:r>
              <a:rPr lang="en-US" sz="1800" dirty="0"/>
              <a:t>net profit of Rs. 3 crores, </a:t>
            </a:r>
          </a:p>
          <a:p>
            <a:pPr algn="just"/>
            <a:r>
              <a:rPr lang="en-US" sz="1800" dirty="0"/>
              <a:t>net worth of 450 crore and</a:t>
            </a:r>
          </a:p>
          <a:p>
            <a:pPr algn="just"/>
            <a:r>
              <a:rPr lang="en-US" sz="1800" dirty="0"/>
              <a:t>turnover of Rs. 850 crores</a:t>
            </a:r>
          </a:p>
          <a:p>
            <a:pPr algn="just"/>
            <a:r>
              <a:rPr lang="en-US" sz="1800" dirty="0"/>
              <a:t>CSR expenditure will exceed 51 lakh, if applicable.</a:t>
            </a:r>
          </a:p>
          <a:p>
            <a:pPr algn="just"/>
            <a:r>
              <a:rPr lang="en-US" sz="1800" dirty="0"/>
              <a:t>Is it required to comply with CSR provision in FY 25-26 ?</a:t>
            </a:r>
          </a:p>
          <a:p>
            <a:pPr marL="342900" indent="-342900" algn="just">
              <a:buFontTx/>
              <a:buAutoNum type="alphaLcParenR"/>
            </a:pPr>
            <a:r>
              <a:rPr lang="en-US" sz="1800" dirty="0"/>
              <a:t>Yes                                                                                                     b) No</a:t>
            </a:r>
          </a:p>
          <a:p>
            <a:pPr algn="just"/>
            <a:r>
              <a:rPr lang="en-US" dirty="0"/>
              <a:t>Ans- option b- No</a:t>
            </a:r>
            <a:endParaRPr lang="en-US" sz="1800" dirty="0"/>
          </a:p>
          <a:p>
            <a:pPr algn="just"/>
            <a:endParaRPr lang="en-US" sz="1800" dirty="0"/>
          </a:p>
          <a:p>
            <a:pPr algn="just"/>
            <a:endParaRPr lang="en-US" sz="1800" dirty="0"/>
          </a:p>
          <a:p>
            <a:pPr algn="just"/>
            <a:endParaRPr lang="en-US" sz="1800" dirty="0"/>
          </a:p>
        </p:txBody>
      </p:sp>
    </p:spTree>
    <p:extLst>
      <p:ext uri="{BB962C8B-B14F-4D97-AF65-F5344CB8AC3E}">
        <p14:creationId xmlns:p14="http://schemas.microsoft.com/office/powerpoint/2010/main" val="2067527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extLst>
              <a:ext uri="{BEBA8EAE-BF5A-486C-A8C5-ECC9F3942E4B}">
                <a14:imgProps xmlns:a14="http://schemas.microsoft.com/office/drawing/2010/main">
                  <a14:imgLayer r:embed="rId4">
                    <a14:imgEffect>
                      <a14:colorTemperature colorTemp="6400"/>
                    </a14:imgEffect>
                    <a14:imgEffect>
                      <a14:saturation sat="96000"/>
                    </a14:imgEffect>
                  </a14:imgLayer>
                </a14:imgProps>
              </a:ext>
            </a:extLst>
          </a:blip>
          <a:srcRect/>
          <a:stretch/>
        </p:blipFill>
        <p:spPr>
          <a:xfrm>
            <a:off x="0" y="0"/>
            <a:ext cx="14630397" cy="8229601"/>
          </a:xfrm>
          <a:prstGeom prst="rect">
            <a:avLst/>
          </a:prstGeom>
          <a:noFill/>
          <a:ln>
            <a:noFill/>
          </a:ln>
          <a:effectLst>
            <a:outerShdw blurRad="50800" dist="50800" dir="5400000" algn="ctr" rotWithShape="0">
              <a:schemeClr val="bg1">
                <a:lumMod val="85000"/>
              </a:schemeClr>
            </a:outerShdw>
          </a:effectLst>
        </p:spPr>
      </p:pic>
      <p:pic>
        <p:nvPicPr>
          <p:cNvPr id="145" name="Google Shape;145;p17" descr="Presentation Slides-06.png"/>
          <p:cNvPicPr preferRelativeResize="0"/>
          <p:nvPr/>
        </p:nvPicPr>
        <p:blipFill rotWithShape="1">
          <a:blip r:embed="rId5">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4" name="TextBox 3">
            <a:extLst>
              <a:ext uri="{FF2B5EF4-FFF2-40B4-BE49-F238E27FC236}">
                <a16:creationId xmlns:a16="http://schemas.microsoft.com/office/drawing/2014/main" id="{967C5FF7-15E7-F1B8-87C9-BB4E1EB25844}"/>
              </a:ext>
            </a:extLst>
          </p:cNvPr>
          <p:cNvSpPr txBox="1"/>
          <p:nvPr/>
        </p:nvSpPr>
        <p:spPr>
          <a:xfrm>
            <a:off x="-17546" y="332899"/>
            <a:ext cx="14425369" cy="8125301"/>
          </a:xfrm>
          <a:prstGeom prst="rect">
            <a:avLst/>
          </a:prstGeom>
          <a:noFill/>
        </p:spPr>
        <p:txBody>
          <a:bodyPr wrap="square">
            <a:spAutoFit/>
          </a:bodyPr>
          <a:lstStyle/>
          <a:p>
            <a:pPr algn="just"/>
            <a:r>
              <a:rPr lang="en-US" sz="1800" dirty="0"/>
              <a:t>Q. Sun Pharmaceutical Industries Ltd fulfills criteria of Section 135. It distributed its medicines free of cost to its employees,</a:t>
            </a:r>
          </a:p>
          <a:p>
            <a:pPr algn="just"/>
            <a:r>
              <a:rPr lang="en-US" sz="1800" dirty="0"/>
              <a:t> whether the expense will be treated as CSR expense ?</a:t>
            </a:r>
          </a:p>
          <a:p>
            <a:pPr marL="342900" indent="-342900" algn="just">
              <a:buFont typeface="+mj-lt"/>
              <a:buAutoNum type="alphaLcParenR"/>
            </a:pPr>
            <a:r>
              <a:rPr lang="en-US" sz="1800" dirty="0"/>
              <a:t>Yes                                                                                               b) No</a:t>
            </a:r>
          </a:p>
          <a:p>
            <a:pPr algn="just"/>
            <a:r>
              <a:rPr lang="en-US" dirty="0"/>
              <a:t>Ans option b- No</a:t>
            </a:r>
            <a:endParaRPr lang="en-US" sz="1800" dirty="0"/>
          </a:p>
          <a:p>
            <a:pPr algn="just"/>
            <a:endParaRPr lang="en-US" sz="1800" dirty="0"/>
          </a:p>
          <a:p>
            <a:pPr algn="just"/>
            <a:r>
              <a:rPr lang="en-US" sz="1800" dirty="0"/>
              <a:t>Q. Company AI Ltd. was incorporated during 2015-16, and as per eligibility criteria the company is covered under section 135 for FY 2024-25. The CSR spending obligation under section 135 for Company A would be at least 2% of the average net profits of the company made during -</a:t>
            </a:r>
          </a:p>
          <a:p>
            <a:pPr marL="342900" indent="-342900" algn="just">
              <a:buFont typeface="+mj-lt"/>
              <a:buAutoNum type="alphaLcParenR"/>
            </a:pPr>
            <a:r>
              <a:rPr lang="en-US" sz="1800" dirty="0"/>
              <a:t>FY 2020-21, FY 2021-22 and FY 2022-23.</a:t>
            </a:r>
          </a:p>
          <a:p>
            <a:pPr marL="342900" indent="-342900" algn="just">
              <a:buFont typeface="+mj-lt"/>
              <a:buAutoNum type="alphaLcParenR"/>
            </a:pPr>
            <a:r>
              <a:rPr lang="en-US" sz="1800" dirty="0"/>
              <a:t>FY 2021-22, FY 2022-23 and FY 2024-25.</a:t>
            </a:r>
          </a:p>
          <a:p>
            <a:pPr marL="342900" indent="-342900" algn="just">
              <a:buFont typeface="+mj-lt"/>
              <a:buAutoNum type="alphaLcParenR"/>
            </a:pPr>
            <a:r>
              <a:rPr lang="en-US" sz="1800" dirty="0"/>
              <a:t>FY 2020-21, FY 2022-23 and FY 2023-24.</a:t>
            </a:r>
          </a:p>
          <a:p>
            <a:pPr marL="342900" indent="-342900" algn="just">
              <a:buFont typeface="+mj-lt"/>
              <a:buAutoNum type="alphaLcParenR"/>
            </a:pPr>
            <a:r>
              <a:rPr lang="en-US" sz="1800" dirty="0"/>
              <a:t>FY 2021-22, FY 2022-23 and FY 2023-24.</a:t>
            </a:r>
          </a:p>
          <a:p>
            <a:pPr algn="just"/>
            <a:r>
              <a:rPr lang="en-US" dirty="0"/>
              <a:t>Ans- option d- FY 2021-22, FY 2022-23 and FY 2023-24</a:t>
            </a:r>
            <a:endParaRPr lang="en-US" sz="1800" dirty="0"/>
          </a:p>
          <a:p>
            <a:pPr algn="just"/>
            <a:endParaRPr lang="en-US" sz="1800" dirty="0"/>
          </a:p>
          <a:p>
            <a:pPr algn="just"/>
            <a:r>
              <a:rPr lang="en-US" sz="1800" dirty="0"/>
              <a:t>Q. Zebra Ltd. fulfills criteria of Section 135. It started a hospital for poor under CSR project. Salary of doctors was Rupees 10 lakh for the FY 2023-24. Overall expense on the hospital was 100 lakh. Whether 10 lakh will be treated as CSR expense?</a:t>
            </a:r>
          </a:p>
          <a:p>
            <a:pPr marL="342900" indent="-342900" algn="just">
              <a:buFont typeface="+mj-lt"/>
              <a:buAutoNum type="alphaLcParenR"/>
            </a:pPr>
            <a:r>
              <a:rPr lang="en-US" sz="1800" dirty="0"/>
              <a:t>Yes                                                                                               b) No</a:t>
            </a:r>
          </a:p>
          <a:p>
            <a:pPr algn="just"/>
            <a:r>
              <a:rPr lang="en-US" dirty="0"/>
              <a:t>Ans option a- Yes</a:t>
            </a:r>
            <a:endParaRPr lang="en-US" sz="1800" dirty="0"/>
          </a:p>
          <a:p>
            <a:pPr algn="just"/>
            <a:endParaRPr lang="en-US" sz="1800" dirty="0"/>
          </a:p>
          <a:p>
            <a:pPr algn="just"/>
            <a:r>
              <a:rPr lang="en-US" sz="1800" dirty="0"/>
              <a:t>Q. In FY 2020-21 a company had spent Rs. 2 crores in excess. In FY 2021-22, it sets-off Rs. 50 lakhs from such excess. However, during FY 2022-23 and FY 23-24, the company was no longer subject to CSR provisions under section 135. In such case, what will happen to balance CSR expense, which was in excess ?</a:t>
            </a:r>
          </a:p>
          <a:p>
            <a:pPr marL="342900" indent="-342900" algn="just">
              <a:buFont typeface="+mj-lt"/>
              <a:buAutoNum type="alphaLcParenR"/>
            </a:pPr>
            <a:r>
              <a:rPr lang="en-US" sz="1800" dirty="0"/>
              <a:t>It will carry forward for 3 more years.</a:t>
            </a:r>
          </a:p>
          <a:p>
            <a:pPr marL="342900" indent="-342900" algn="just">
              <a:buFont typeface="+mj-lt"/>
              <a:buAutoNum type="alphaLcParenR"/>
            </a:pPr>
            <a:r>
              <a:rPr lang="en-US" sz="1800" dirty="0"/>
              <a:t>It will lapse.</a:t>
            </a:r>
          </a:p>
          <a:p>
            <a:pPr marL="342900" indent="-342900" algn="just">
              <a:buFont typeface="+mj-lt"/>
              <a:buAutoNum type="alphaLcParenR"/>
            </a:pPr>
            <a:r>
              <a:rPr lang="en-US" sz="1800" dirty="0"/>
              <a:t>It will be allowed as CSR expense in future years.</a:t>
            </a:r>
          </a:p>
          <a:p>
            <a:pPr marL="342900" indent="-342900" algn="just">
              <a:buFont typeface="+mj-lt"/>
              <a:buAutoNum type="alphaLcParenR"/>
            </a:pPr>
            <a:r>
              <a:rPr lang="en-US" sz="1800" dirty="0"/>
              <a:t>Nothing will happen.</a:t>
            </a:r>
          </a:p>
          <a:p>
            <a:pPr algn="just"/>
            <a:r>
              <a:rPr lang="en-US" dirty="0"/>
              <a:t>Ans- option b- it will lapse.</a:t>
            </a:r>
            <a:endParaRPr lang="en-US" sz="1800" dirty="0"/>
          </a:p>
          <a:p>
            <a:pPr algn="just"/>
            <a:endParaRPr lang="en-US" sz="1800" dirty="0"/>
          </a:p>
          <a:p>
            <a:pPr algn="just"/>
            <a:endParaRPr lang="en-US" sz="1800" dirty="0"/>
          </a:p>
        </p:txBody>
      </p:sp>
    </p:spTree>
    <p:extLst>
      <p:ext uri="{BB962C8B-B14F-4D97-AF65-F5344CB8AC3E}">
        <p14:creationId xmlns:p14="http://schemas.microsoft.com/office/powerpoint/2010/main" val="411853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extLst>
              <a:ext uri="{BEBA8EAE-BF5A-486C-A8C5-ECC9F3942E4B}">
                <a14:imgProps xmlns:a14="http://schemas.microsoft.com/office/drawing/2010/main">
                  <a14:imgLayer r:embed="rId4">
                    <a14:imgEffect>
                      <a14:colorTemperature colorTemp="6400"/>
                    </a14:imgEffect>
                    <a14:imgEffect>
                      <a14:saturation sat="96000"/>
                    </a14:imgEffect>
                  </a14:imgLayer>
                </a14:imgProps>
              </a:ext>
            </a:extLst>
          </a:blip>
          <a:srcRect/>
          <a:stretch/>
        </p:blipFill>
        <p:spPr>
          <a:xfrm>
            <a:off x="0" y="0"/>
            <a:ext cx="14630397" cy="8229601"/>
          </a:xfrm>
          <a:prstGeom prst="rect">
            <a:avLst/>
          </a:prstGeom>
          <a:noFill/>
          <a:ln>
            <a:noFill/>
          </a:ln>
          <a:effectLst>
            <a:outerShdw blurRad="50800" dist="50800" dir="5400000" algn="ctr" rotWithShape="0">
              <a:schemeClr val="bg1">
                <a:lumMod val="85000"/>
              </a:schemeClr>
            </a:outerShdw>
          </a:effectLst>
        </p:spPr>
      </p:pic>
      <p:pic>
        <p:nvPicPr>
          <p:cNvPr id="145" name="Google Shape;145;p17" descr="Presentation Slides-06.png"/>
          <p:cNvPicPr preferRelativeResize="0"/>
          <p:nvPr/>
        </p:nvPicPr>
        <p:blipFill rotWithShape="1">
          <a:blip r:embed="rId5">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6" name="TextBox 5">
            <a:extLst>
              <a:ext uri="{FF2B5EF4-FFF2-40B4-BE49-F238E27FC236}">
                <a16:creationId xmlns:a16="http://schemas.microsoft.com/office/drawing/2014/main" id="{FF481028-7C78-F1DC-C403-48A501A18320}"/>
              </a:ext>
            </a:extLst>
          </p:cNvPr>
          <p:cNvSpPr txBox="1"/>
          <p:nvPr/>
        </p:nvSpPr>
        <p:spPr>
          <a:xfrm>
            <a:off x="-3" y="495300"/>
            <a:ext cx="14630396" cy="7294305"/>
          </a:xfrm>
          <a:prstGeom prst="rect">
            <a:avLst/>
          </a:prstGeom>
          <a:noFill/>
        </p:spPr>
        <p:txBody>
          <a:bodyPr wrap="square">
            <a:spAutoFit/>
          </a:bodyPr>
          <a:lstStyle/>
          <a:p>
            <a:pPr algn="just"/>
            <a:r>
              <a:rPr lang="en-US" sz="1800" dirty="0"/>
              <a:t>Q. On which company MSME-1 filling applicable?</a:t>
            </a:r>
          </a:p>
          <a:p>
            <a:pPr marL="342900" indent="-342900" algn="just">
              <a:buFont typeface="+mj-lt"/>
              <a:buAutoNum type="alphaLcParenR"/>
            </a:pPr>
            <a:r>
              <a:rPr lang="en-US" sz="1800" dirty="0"/>
              <a:t>Private company</a:t>
            </a:r>
          </a:p>
          <a:p>
            <a:pPr marL="342900" indent="-342900" algn="just">
              <a:buFont typeface="+mj-lt"/>
              <a:buAutoNum type="alphaLcParenR"/>
            </a:pPr>
            <a:r>
              <a:rPr lang="en-US" sz="1800" dirty="0"/>
              <a:t>Small company</a:t>
            </a:r>
          </a:p>
          <a:p>
            <a:pPr marL="342900" indent="-342900" algn="just">
              <a:buFont typeface="+mj-lt"/>
              <a:buAutoNum type="alphaLcParenR"/>
            </a:pPr>
            <a:r>
              <a:rPr lang="en-US" sz="1800" dirty="0"/>
              <a:t>Public company</a:t>
            </a:r>
          </a:p>
          <a:p>
            <a:pPr marL="342900" indent="-342900" algn="just">
              <a:buFont typeface="+mj-lt"/>
              <a:buAutoNum type="alphaLcParenR"/>
            </a:pPr>
            <a:r>
              <a:rPr lang="en-US" sz="1800" dirty="0"/>
              <a:t>All company</a:t>
            </a:r>
          </a:p>
          <a:p>
            <a:pPr algn="just"/>
            <a:r>
              <a:rPr lang="en-US" dirty="0"/>
              <a:t>Ans- option d- All company</a:t>
            </a:r>
            <a:endParaRPr lang="en-US" sz="1800" dirty="0"/>
          </a:p>
          <a:p>
            <a:pPr algn="just"/>
            <a:endParaRPr lang="en-US" sz="1800" dirty="0"/>
          </a:p>
          <a:p>
            <a:pPr algn="just"/>
            <a:r>
              <a:rPr lang="en-US" sz="1800" dirty="0"/>
              <a:t>Q. In MSME-1 filling, what details are required to be given regarding payment-</a:t>
            </a:r>
          </a:p>
          <a:p>
            <a:pPr marL="400050" indent="-400050" algn="just">
              <a:buFont typeface="+mj-lt"/>
              <a:buAutoNum type="romanLcPeriod"/>
            </a:pPr>
            <a:r>
              <a:rPr lang="en-US" sz="1800" dirty="0"/>
              <a:t>Payment due for 45 days or less</a:t>
            </a:r>
          </a:p>
          <a:p>
            <a:pPr marL="400050" indent="-400050" algn="just">
              <a:buFont typeface="+mj-lt"/>
              <a:buAutoNum type="romanLcPeriod"/>
            </a:pPr>
            <a:r>
              <a:rPr lang="en-US" sz="1800" dirty="0"/>
              <a:t>Payment due for more than 45 days</a:t>
            </a:r>
          </a:p>
          <a:p>
            <a:pPr marL="400050" indent="-400050" algn="just">
              <a:buFont typeface="+mj-lt"/>
              <a:buAutoNum type="romanLcPeriod"/>
            </a:pPr>
            <a:r>
              <a:rPr lang="en-US" sz="1800" dirty="0"/>
              <a:t>Paid after 45 days</a:t>
            </a:r>
          </a:p>
          <a:p>
            <a:pPr marL="400050" indent="-400050" algn="just">
              <a:buFont typeface="+mj-lt"/>
              <a:buAutoNum type="romanLcPeriod"/>
            </a:pPr>
            <a:r>
              <a:rPr lang="en-US" sz="1800" dirty="0"/>
              <a:t>Paid within 45 days</a:t>
            </a:r>
          </a:p>
          <a:p>
            <a:pPr marL="342900" indent="-342900" algn="just">
              <a:buAutoNum type="alphaLcParenR"/>
            </a:pPr>
            <a:r>
              <a:rPr lang="en-US" sz="1800" dirty="0"/>
              <a:t>Only ii</a:t>
            </a:r>
          </a:p>
          <a:p>
            <a:pPr marL="342900" indent="-342900" algn="just">
              <a:buAutoNum type="alphaLcParenR"/>
            </a:pPr>
            <a:r>
              <a:rPr lang="en-US" sz="1800" dirty="0" err="1"/>
              <a:t>i</a:t>
            </a:r>
            <a:r>
              <a:rPr lang="en-US" sz="1800" dirty="0"/>
              <a:t> and ii</a:t>
            </a:r>
          </a:p>
          <a:p>
            <a:pPr marL="342900" indent="-342900" algn="just">
              <a:buAutoNum type="alphaLcParenR"/>
            </a:pPr>
            <a:r>
              <a:rPr lang="en-US" sz="1800" dirty="0"/>
              <a:t>I, ii and iii</a:t>
            </a:r>
          </a:p>
          <a:p>
            <a:pPr marL="342900" indent="-342900" algn="just">
              <a:buAutoNum type="alphaLcParenR"/>
            </a:pPr>
            <a:r>
              <a:rPr lang="en-US" sz="1800" dirty="0"/>
              <a:t>All of the above</a:t>
            </a:r>
          </a:p>
          <a:p>
            <a:pPr algn="just"/>
            <a:r>
              <a:rPr lang="en-US" dirty="0"/>
              <a:t>Ans- option d- all of the above</a:t>
            </a:r>
            <a:endParaRPr lang="en-US" sz="1800" dirty="0"/>
          </a:p>
          <a:p>
            <a:pPr algn="just"/>
            <a:endParaRPr lang="en-US" sz="1800" dirty="0"/>
          </a:p>
          <a:p>
            <a:pPr algn="just"/>
            <a:r>
              <a:rPr lang="en-US" sz="1800" dirty="0"/>
              <a:t>Q. In MSME-1 filling, any payment made to which enterprise has to be reported-</a:t>
            </a:r>
            <a:r>
              <a:rPr lang="en-US" sz="1800" u="sng" dirty="0"/>
              <a:t>               </a:t>
            </a:r>
          </a:p>
          <a:p>
            <a:pPr marL="342900" indent="-342900" algn="just">
              <a:buFont typeface="+mj-lt"/>
              <a:buAutoNum type="alphaLcParenR"/>
            </a:pPr>
            <a:r>
              <a:rPr lang="en-US" sz="1800" dirty="0"/>
              <a:t>Only micro enterprise</a:t>
            </a:r>
          </a:p>
          <a:p>
            <a:pPr marL="342900" indent="-342900" algn="just">
              <a:buFont typeface="+mj-lt"/>
              <a:buAutoNum type="alphaLcParenR"/>
            </a:pPr>
            <a:r>
              <a:rPr lang="en-US" sz="1800" dirty="0"/>
              <a:t>Only small enterprise</a:t>
            </a:r>
          </a:p>
          <a:p>
            <a:pPr marL="342900" indent="-342900" algn="just">
              <a:buFont typeface="+mj-lt"/>
              <a:buAutoNum type="alphaLcParenR"/>
            </a:pPr>
            <a:r>
              <a:rPr lang="en-US" sz="1800" dirty="0"/>
              <a:t>Micro, small and medium</a:t>
            </a:r>
          </a:p>
          <a:p>
            <a:pPr marL="342900" indent="-342900" algn="just">
              <a:buFont typeface="+mj-lt"/>
              <a:buAutoNum type="alphaLcParenR"/>
            </a:pPr>
            <a:r>
              <a:rPr lang="en-US" sz="1800" dirty="0"/>
              <a:t>Micro and small enterprise</a:t>
            </a:r>
          </a:p>
          <a:p>
            <a:pPr algn="just"/>
            <a:r>
              <a:rPr lang="en-US" dirty="0"/>
              <a:t>Ans- option d- Micro and small enterprise</a:t>
            </a:r>
            <a:endParaRPr lang="en-US" sz="1800" dirty="0"/>
          </a:p>
          <a:p>
            <a:pPr algn="just"/>
            <a:endParaRPr lang="en-US" sz="1800" dirty="0"/>
          </a:p>
          <a:p>
            <a:pPr algn="just"/>
            <a:endParaRPr lang="en-US" sz="1800" dirty="0"/>
          </a:p>
        </p:txBody>
      </p:sp>
    </p:spTree>
    <p:extLst>
      <p:ext uri="{BB962C8B-B14F-4D97-AF65-F5344CB8AC3E}">
        <p14:creationId xmlns:p14="http://schemas.microsoft.com/office/powerpoint/2010/main" val="3840284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8" descr="Presentation Slides-13.jpg"/>
          <p:cNvPicPr preferRelativeResize="0"/>
          <p:nvPr/>
        </p:nvPicPr>
        <p:blipFill rotWithShape="1">
          <a:blip r:embed="rId3">
            <a:alphaModFix/>
          </a:blip>
          <a:srcRect/>
          <a:stretch/>
        </p:blipFill>
        <p:spPr>
          <a:xfrm>
            <a:off x="0" y="0"/>
            <a:ext cx="14630400" cy="8229600"/>
          </a:xfrm>
          <a:prstGeom prst="rect">
            <a:avLst/>
          </a:prstGeom>
          <a:noFill/>
          <a:ln>
            <a:noFill/>
          </a:ln>
        </p:spPr>
      </p:pic>
      <p:pic>
        <p:nvPicPr>
          <p:cNvPr id="156" name="Google Shape;156;p18" descr="D:\Anuradha 2018\2021\Verendra Kalra &amp; Co\FINAL LOGO\VK&amp;CO\PNG\Verendra Kalra &amp; Co Logo-01.png"/>
          <p:cNvPicPr preferRelativeResize="0"/>
          <p:nvPr/>
        </p:nvPicPr>
        <p:blipFill rotWithShape="1">
          <a:blip r:embed="rId4">
            <a:alphaModFix/>
          </a:blip>
          <a:srcRect/>
          <a:stretch/>
        </p:blipFill>
        <p:spPr>
          <a:xfrm>
            <a:off x="11864469" y="304800"/>
            <a:ext cx="2384777" cy="990600"/>
          </a:xfrm>
          <a:prstGeom prst="rect">
            <a:avLst/>
          </a:prstGeom>
          <a:noFill/>
          <a:ln>
            <a:noFill/>
          </a:ln>
        </p:spPr>
      </p:pic>
      <p:sp>
        <p:nvSpPr>
          <p:cNvPr id="157" name="Google Shape;157;p18"/>
          <p:cNvSpPr txBox="1"/>
          <p:nvPr/>
        </p:nvSpPr>
        <p:spPr>
          <a:xfrm>
            <a:off x="856892" y="1143000"/>
            <a:ext cx="264046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Roboto"/>
                <a:ea typeface="Roboto"/>
                <a:cs typeface="Roboto"/>
                <a:sym typeface="Roboto"/>
              </a:rPr>
              <a:t>Thank You</a:t>
            </a:r>
            <a:endParaRPr sz="4000" b="1">
              <a:solidFill>
                <a:schemeClr val="lt1"/>
              </a:solidFill>
              <a:latin typeface="Roboto"/>
              <a:ea typeface="Roboto"/>
              <a:cs typeface="Roboto"/>
              <a:sym typeface="Roboto"/>
            </a:endParaRPr>
          </a:p>
        </p:txBody>
      </p:sp>
      <p:sp>
        <p:nvSpPr>
          <p:cNvPr id="158" name="Google Shape;158;p18"/>
          <p:cNvSpPr/>
          <p:nvPr/>
        </p:nvSpPr>
        <p:spPr>
          <a:xfrm>
            <a:off x="933092" y="1905000"/>
            <a:ext cx="2419708"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9" name="Google Shape;159;p18"/>
          <p:cNvSpPr txBox="1"/>
          <p:nvPr/>
        </p:nvSpPr>
        <p:spPr>
          <a:xfrm>
            <a:off x="838200" y="2667000"/>
            <a:ext cx="2512226" cy="117211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3rd Floor, MJ Tower,</a:t>
            </a:r>
            <a:endParaRPr/>
          </a:p>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55, Rajpur Road,</a:t>
            </a:r>
            <a:endParaRPr/>
          </a:p>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Dehradun - 248001</a:t>
            </a:r>
            <a:endParaRPr sz="2000">
              <a:solidFill>
                <a:schemeClr val="lt1"/>
              </a:solidFill>
              <a:latin typeface="Roboto"/>
              <a:ea typeface="Roboto"/>
              <a:cs typeface="Roboto"/>
              <a:sym typeface="Roboto"/>
            </a:endParaRPr>
          </a:p>
        </p:txBody>
      </p:sp>
      <p:cxnSp>
        <p:nvCxnSpPr>
          <p:cNvPr id="160" name="Google Shape;160;p18"/>
          <p:cNvCxnSpPr/>
          <p:nvPr/>
        </p:nvCxnSpPr>
        <p:spPr>
          <a:xfrm rot="5400000">
            <a:off x="2972594" y="3276600"/>
            <a:ext cx="1219200" cy="1588"/>
          </a:xfrm>
          <a:prstGeom prst="straightConnector1">
            <a:avLst/>
          </a:prstGeom>
          <a:noFill/>
          <a:ln w="9525" cap="flat" cmpd="sng">
            <a:solidFill>
              <a:schemeClr val="lt1"/>
            </a:solidFill>
            <a:prstDash val="solid"/>
            <a:round/>
            <a:headEnd type="none" w="sm" len="sm"/>
            <a:tailEnd type="none" w="sm" len="sm"/>
          </a:ln>
        </p:spPr>
      </p:cxnSp>
      <p:sp>
        <p:nvSpPr>
          <p:cNvPr id="161" name="Google Shape;161;p18"/>
          <p:cNvSpPr txBox="1"/>
          <p:nvPr/>
        </p:nvSpPr>
        <p:spPr>
          <a:xfrm>
            <a:off x="3742268" y="2667000"/>
            <a:ext cx="2957782" cy="120028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b="1" dirty="0">
                <a:solidFill>
                  <a:srgbClr val="595953"/>
                </a:solidFill>
                <a:latin typeface="Roboto"/>
                <a:ea typeface="Roboto"/>
                <a:cs typeface="Roboto"/>
                <a:sym typeface="Roboto"/>
              </a:rPr>
              <a:t>T:</a:t>
            </a:r>
            <a:r>
              <a:rPr lang="en-US" sz="2000" b="1" dirty="0">
                <a:solidFill>
                  <a:schemeClr val="lt1"/>
                </a:solidFill>
                <a:latin typeface="Roboto"/>
                <a:ea typeface="Roboto"/>
                <a:cs typeface="Roboto"/>
                <a:sym typeface="Roboto"/>
              </a:rPr>
              <a:t>    </a:t>
            </a:r>
            <a:r>
              <a:rPr lang="en-US" sz="2000" dirty="0">
                <a:solidFill>
                  <a:schemeClr val="lt1"/>
                </a:solidFill>
                <a:latin typeface="Roboto"/>
                <a:ea typeface="Roboto"/>
                <a:cs typeface="Roboto"/>
                <a:sym typeface="Roboto"/>
              </a:rPr>
              <a:t>+91.135.2743283</a:t>
            </a:r>
            <a:endParaRPr dirty="0"/>
          </a:p>
          <a:p>
            <a:pPr marL="0" marR="0" lvl="0" indent="0" algn="l" rtl="0">
              <a:lnSpc>
                <a:spcPct val="120000"/>
              </a:lnSpc>
              <a:spcBef>
                <a:spcPts val="0"/>
              </a:spcBef>
              <a:spcAft>
                <a:spcPts val="0"/>
              </a:spcAft>
              <a:buNone/>
            </a:pPr>
            <a:r>
              <a:rPr lang="en-US" sz="2000" dirty="0">
                <a:solidFill>
                  <a:schemeClr val="lt1"/>
                </a:solidFill>
                <a:latin typeface="Roboto"/>
                <a:ea typeface="Roboto"/>
                <a:cs typeface="Roboto"/>
                <a:sym typeface="Roboto"/>
              </a:rPr>
              <a:t>        +91.135.2747084</a:t>
            </a:r>
            <a:endParaRPr dirty="0"/>
          </a:p>
          <a:p>
            <a:pPr marL="0" marR="0" lvl="0" indent="0" algn="l" rtl="0">
              <a:lnSpc>
                <a:spcPct val="120000"/>
              </a:lnSpc>
              <a:spcBef>
                <a:spcPts val="0"/>
              </a:spcBef>
              <a:spcAft>
                <a:spcPts val="0"/>
              </a:spcAft>
              <a:buNone/>
            </a:pPr>
            <a:r>
              <a:rPr lang="en-US" sz="2000" b="1" dirty="0">
                <a:solidFill>
                  <a:srgbClr val="595953"/>
                </a:solidFill>
                <a:latin typeface="Roboto"/>
                <a:ea typeface="Roboto"/>
                <a:cs typeface="Roboto"/>
                <a:sym typeface="Roboto"/>
              </a:rPr>
              <a:t>W:</a:t>
            </a:r>
            <a:r>
              <a:rPr lang="en-US" sz="2000" b="1" dirty="0">
                <a:solidFill>
                  <a:schemeClr val="lt1"/>
                </a:solidFill>
                <a:latin typeface="Roboto"/>
                <a:ea typeface="Roboto"/>
                <a:cs typeface="Roboto"/>
                <a:sym typeface="Roboto"/>
              </a:rPr>
              <a:t>    </a:t>
            </a:r>
            <a:r>
              <a:rPr lang="en-US" sz="2000" dirty="0">
                <a:solidFill>
                  <a:schemeClr val="lt1"/>
                </a:solidFill>
                <a:latin typeface="Roboto"/>
                <a:ea typeface="Roboto"/>
                <a:cs typeface="Roboto"/>
                <a:sym typeface="Roboto"/>
              </a:rPr>
              <a:t>vkalra.com</a:t>
            </a:r>
            <a:endParaRPr sz="2000" dirty="0">
              <a:solidFill>
                <a:schemeClr val="lt1"/>
              </a:solidFill>
              <a:latin typeface="Roboto"/>
              <a:ea typeface="Roboto"/>
              <a:cs typeface="Roboto"/>
              <a:sym typeface="Roboto"/>
            </a:endParaRPr>
          </a:p>
        </p:txBody>
      </p:sp>
      <p:cxnSp>
        <p:nvCxnSpPr>
          <p:cNvPr id="162" name="Google Shape;162;p18"/>
          <p:cNvCxnSpPr/>
          <p:nvPr/>
        </p:nvCxnSpPr>
        <p:spPr>
          <a:xfrm rot="5400000">
            <a:off x="6096838" y="3276644"/>
            <a:ext cx="1219200" cy="1500"/>
          </a:xfrm>
          <a:prstGeom prst="straightConnector1">
            <a:avLst/>
          </a:prstGeom>
          <a:noFill/>
          <a:ln w="9525" cap="flat" cmpd="sng">
            <a:solidFill>
              <a:schemeClr val="lt1"/>
            </a:solidFill>
            <a:prstDash val="solid"/>
            <a:round/>
            <a:headEnd type="none" w="sm" len="sm"/>
            <a:tailEnd type="none" w="sm" len="sm"/>
          </a:ln>
        </p:spPr>
      </p:cxnSp>
      <p:sp>
        <p:nvSpPr>
          <p:cNvPr id="163" name="Google Shape;163;p18"/>
          <p:cNvSpPr txBox="1"/>
          <p:nvPr/>
        </p:nvSpPr>
        <p:spPr>
          <a:xfrm>
            <a:off x="6934200" y="2667000"/>
            <a:ext cx="1624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Follow us on</a:t>
            </a:r>
            <a:endParaRPr sz="2000">
              <a:solidFill>
                <a:schemeClr val="lt1"/>
              </a:solidFill>
              <a:latin typeface="Roboto"/>
              <a:ea typeface="Roboto"/>
              <a:cs typeface="Roboto"/>
              <a:sym typeface="Roboto"/>
            </a:endParaRPr>
          </a:p>
        </p:txBody>
      </p:sp>
      <p:pic>
        <p:nvPicPr>
          <p:cNvPr id="164" name="Google Shape;164;p18" descr="Icon-01.png"/>
          <p:cNvPicPr preferRelativeResize="0"/>
          <p:nvPr/>
        </p:nvPicPr>
        <p:blipFill rotWithShape="1">
          <a:blip r:embed="rId5">
            <a:alphaModFix/>
          </a:blip>
          <a:srcRect/>
          <a:stretch/>
        </p:blipFill>
        <p:spPr>
          <a:xfrm>
            <a:off x="8558363" y="2743200"/>
            <a:ext cx="1435152" cy="3047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203" y="25116"/>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3" name="Rectangle 2">
            <a:extLst>
              <a:ext uri="{FF2B5EF4-FFF2-40B4-BE49-F238E27FC236}">
                <a16:creationId xmlns:a16="http://schemas.microsoft.com/office/drawing/2014/main" id="{36E805A9-D228-CE72-78C5-24A6B3DECABE}"/>
              </a:ext>
            </a:extLst>
          </p:cNvPr>
          <p:cNvSpPr/>
          <p:nvPr/>
        </p:nvSpPr>
        <p:spPr>
          <a:xfrm>
            <a:off x="3558209" y="1067535"/>
            <a:ext cx="5831035" cy="584200"/>
          </a:xfrm>
          <a:prstGeom prst="rect">
            <a:avLst/>
          </a:prstGeom>
          <a:solidFill>
            <a:schemeClr val="lt1"/>
          </a:solidFill>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en-US" dirty="0"/>
              <a:t>Every company having</a:t>
            </a:r>
          </a:p>
        </p:txBody>
      </p:sp>
      <p:sp>
        <p:nvSpPr>
          <p:cNvPr id="5" name="Flowchart: Alternate Process 4">
            <a:extLst>
              <a:ext uri="{FF2B5EF4-FFF2-40B4-BE49-F238E27FC236}">
                <a16:creationId xmlns:a16="http://schemas.microsoft.com/office/drawing/2014/main" id="{D3476456-F6EB-3A96-73CD-698337EC0CD9}"/>
              </a:ext>
            </a:extLst>
          </p:cNvPr>
          <p:cNvSpPr/>
          <p:nvPr/>
        </p:nvSpPr>
        <p:spPr>
          <a:xfrm>
            <a:off x="5193823" y="2921035"/>
            <a:ext cx="2504661" cy="851353"/>
          </a:xfrm>
          <a:prstGeom prst="flowChartAlternateProcess">
            <a:avLst/>
          </a:prstGeom>
          <a:effectLst>
            <a:glow rad="101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t>net worth of rupees 500 crore or more; or</a:t>
            </a:r>
          </a:p>
        </p:txBody>
      </p:sp>
      <p:sp>
        <p:nvSpPr>
          <p:cNvPr id="6" name="Flowchart: Alternate Process 5">
            <a:extLst>
              <a:ext uri="{FF2B5EF4-FFF2-40B4-BE49-F238E27FC236}">
                <a16:creationId xmlns:a16="http://schemas.microsoft.com/office/drawing/2014/main" id="{258E1EEA-61A1-26E5-C41A-A4CD2A8F1501}"/>
              </a:ext>
            </a:extLst>
          </p:cNvPr>
          <p:cNvSpPr/>
          <p:nvPr/>
        </p:nvSpPr>
        <p:spPr>
          <a:xfrm>
            <a:off x="9436578" y="2926769"/>
            <a:ext cx="2594726" cy="921901"/>
          </a:xfrm>
          <a:prstGeom prst="flowChartAlternateProcess">
            <a:avLst/>
          </a:prstGeom>
          <a:effectLst>
            <a:glow rad="101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t>turnover of rupees 1000 crore or more</a:t>
            </a:r>
          </a:p>
        </p:txBody>
      </p:sp>
      <p:sp>
        <p:nvSpPr>
          <p:cNvPr id="7" name="Flowchart: Alternate Process 6">
            <a:extLst>
              <a:ext uri="{FF2B5EF4-FFF2-40B4-BE49-F238E27FC236}">
                <a16:creationId xmlns:a16="http://schemas.microsoft.com/office/drawing/2014/main" id="{FC38284B-9000-0BEB-F3C7-44AA73F5CFF7}"/>
              </a:ext>
            </a:extLst>
          </p:cNvPr>
          <p:cNvSpPr/>
          <p:nvPr/>
        </p:nvSpPr>
        <p:spPr>
          <a:xfrm>
            <a:off x="1820115" y="2928429"/>
            <a:ext cx="2504661" cy="839855"/>
          </a:xfrm>
          <a:prstGeom prst="flowChartAlternateProcess">
            <a:avLst/>
          </a:prstGeom>
          <a:effectLst>
            <a:glow rad="101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t>net profit of rupees 5 crore or more; or</a:t>
            </a:r>
          </a:p>
        </p:txBody>
      </p:sp>
      <p:sp>
        <p:nvSpPr>
          <p:cNvPr id="8" name="Flowchart: Process 7">
            <a:extLst>
              <a:ext uri="{FF2B5EF4-FFF2-40B4-BE49-F238E27FC236}">
                <a16:creationId xmlns:a16="http://schemas.microsoft.com/office/drawing/2014/main" id="{2F8D5A4A-2983-B528-865E-6A3CEDDADB0C}"/>
              </a:ext>
            </a:extLst>
          </p:cNvPr>
          <p:cNvSpPr/>
          <p:nvPr/>
        </p:nvSpPr>
        <p:spPr>
          <a:xfrm>
            <a:off x="3607974" y="4292821"/>
            <a:ext cx="5781261" cy="569843"/>
          </a:xfrm>
          <a:prstGeom prst="flowChartProcess">
            <a:avLst/>
          </a:prstGeom>
          <a:effectLst>
            <a:glow rad="101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en-US" sz="1800" dirty="0"/>
              <a:t>Shall constitute a CSR Committee</a:t>
            </a:r>
          </a:p>
          <a:p>
            <a:pPr marL="0" indent="0" algn="ctr">
              <a:buNone/>
            </a:pPr>
            <a:r>
              <a:rPr lang="en-US" sz="1400" i="1" dirty="0"/>
              <a:t>(not applicable if CSR expenditure does not exceed 50 lacs)</a:t>
            </a:r>
            <a:endParaRPr lang="en-US" sz="1800" i="1" dirty="0"/>
          </a:p>
        </p:txBody>
      </p:sp>
      <p:sp>
        <p:nvSpPr>
          <p:cNvPr id="10" name="Flowchart: Process 9">
            <a:extLst>
              <a:ext uri="{FF2B5EF4-FFF2-40B4-BE49-F238E27FC236}">
                <a16:creationId xmlns:a16="http://schemas.microsoft.com/office/drawing/2014/main" id="{BB31327A-CEA9-8F28-908E-96792BD5102C}"/>
              </a:ext>
            </a:extLst>
          </p:cNvPr>
          <p:cNvSpPr/>
          <p:nvPr/>
        </p:nvSpPr>
        <p:spPr>
          <a:xfrm>
            <a:off x="3558209" y="6018823"/>
            <a:ext cx="5831022" cy="646051"/>
          </a:xfrm>
          <a:prstGeom prst="flowChartProcess">
            <a:avLst/>
          </a:prstGeom>
          <a:effectLst>
            <a:glow rad="101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en-US" dirty="0"/>
              <a:t>Spend 2% of average net profit of three immediate FY</a:t>
            </a:r>
            <a:endParaRPr lang="en-US" sz="1800" dirty="0"/>
          </a:p>
        </p:txBody>
      </p:sp>
      <p:sp>
        <p:nvSpPr>
          <p:cNvPr id="4" name="Flowchart: Process 3">
            <a:extLst>
              <a:ext uri="{FF2B5EF4-FFF2-40B4-BE49-F238E27FC236}">
                <a16:creationId xmlns:a16="http://schemas.microsoft.com/office/drawing/2014/main" id="{C2E0BE5B-7286-B8B2-75F2-D256107FB7B8}"/>
              </a:ext>
            </a:extLst>
          </p:cNvPr>
          <p:cNvSpPr/>
          <p:nvPr/>
        </p:nvSpPr>
        <p:spPr>
          <a:xfrm>
            <a:off x="850888" y="7128370"/>
            <a:ext cx="11804473" cy="569843"/>
          </a:xfrm>
          <a:prstGeom prst="flowChartProcess">
            <a:avLst/>
          </a:prstGeom>
          <a:solidFill>
            <a:sysClr val="window" lastClr="FFFFFF"/>
          </a:solidFill>
          <a:ln w="19050" cap="rnd" cmpd="sng" algn="ctr">
            <a:noFill/>
            <a:prstDash val="solid"/>
          </a:ln>
          <a:effectLst>
            <a:glow rad="228600">
              <a:srgbClr val="54A021">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just" defTabSz="457200" eaLnBrk="1" fontAlgn="auto" latinLnBrk="0" hangingPunct="1">
              <a:lnSpc>
                <a:spcPct val="100000"/>
              </a:lnSpc>
              <a:spcBef>
                <a:spcPts val="0"/>
              </a:spcBef>
              <a:spcAft>
                <a:spcPts val="0"/>
              </a:spcAft>
              <a:buClrTx/>
              <a:buSzTx/>
              <a:buFontTx/>
              <a:buNone/>
              <a:tabLst/>
              <a:defRPr/>
            </a:pPr>
            <a:r>
              <a:rPr lang="en-US" sz="1800" kern="1200" dirty="0">
                <a:solidFill>
                  <a:prstClr val="black"/>
                </a:solidFill>
                <a:latin typeface="Trebuchet MS" panose="020B0603020202020204"/>
                <a:ea typeface="+mn-ea"/>
                <a:cs typeface="+mn-cs"/>
              </a:rPr>
              <a:t>W</a:t>
            </a:r>
            <a:r>
              <a:rPr kumimoji="0" lang="en-US" sz="1800" b="0" u="none" strike="noStrike" kern="1200" cap="none" spc="0" normalizeH="0" baseline="0" noProof="0" dirty="0">
                <a:ln>
                  <a:noFill/>
                </a:ln>
                <a:solidFill>
                  <a:prstClr val="black"/>
                </a:solidFill>
                <a:effectLst/>
                <a:uLnTx/>
                <a:uFillTx/>
                <a:latin typeface="Trebuchet MS" panose="020B0603020202020204"/>
                <a:ea typeface="+mn-ea"/>
                <a:cs typeface="+mn-cs"/>
              </a:rPr>
              <a:t>here a company is not required to appoint an independent director, it shall have 2 or more Directors in its CSR Committee.</a:t>
            </a:r>
          </a:p>
        </p:txBody>
      </p:sp>
      <p:sp>
        <p:nvSpPr>
          <p:cNvPr id="13" name="Flowchart: Process 12">
            <a:extLst>
              <a:ext uri="{FF2B5EF4-FFF2-40B4-BE49-F238E27FC236}">
                <a16:creationId xmlns:a16="http://schemas.microsoft.com/office/drawing/2014/main" id="{F50317CA-733D-5A6A-0A1D-8F162278AE30}"/>
              </a:ext>
            </a:extLst>
          </p:cNvPr>
          <p:cNvSpPr/>
          <p:nvPr/>
        </p:nvSpPr>
        <p:spPr>
          <a:xfrm>
            <a:off x="3607974" y="5151004"/>
            <a:ext cx="5781257" cy="632199"/>
          </a:xfrm>
          <a:prstGeom prst="flowChartProcess">
            <a:avLst/>
          </a:prstGeom>
          <a:effectLst>
            <a:glow rad="101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endParaRPr lang="en-US" sz="1800" dirty="0"/>
          </a:p>
          <a:p>
            <a:pPr marL="0" indent="0" algn="ctr">
              <a:buNone/>
            </a:pPr>
            <a:r>
              <a:rPr lang="en-US" sz="1800" dirty="0"/>
              <a:t>Consisting 3 or more directors</a:t>
            </a:r>
          </a:p>
          <a:p>
            <a:pPr marL="0" indent="0" algn="ctr">
              <a:buNone/>
            </a:pPr>
            <a:r>
              <a:rPr lang="en-US" sz="1800" dirty="0"/>
              <a:t>One of which should be Independent director</a:t>
            </a:r>
          </a:p>
          <a:p>
            <a:pPr marL="0" indent="0" algn="ctr">
              <a:buNone/>
            </a:pPr>
            <a:endParaRPr lang="en-US" sz="1800" dirty="0"/>
          </a:p>
        </p:txBody>
      </p:sp>
      <p:cxnSp>
        <p:nvCxnSpPr>
          <p:cNvPr id="16" name="Straight Arrow Connector 15">
            <a:extLst>
              <a:ext uri="{FF2B5EF4-FFF2-40B4-BE49-F238E27FC236}">
                <a16:creationId xmlns:a16="http://schemas.microsoft.com/office/drawing/2014/main" id="{3C95653D-5FA8-F2EB-947F-BAB987EBFFEB}"/>
              </a:ext>
            </a:extLst>
          </p:cNvPr>
          <p:cNvCxnSpPr>
            <a:cxnSpLocks/>
            <a:endCxn id="6" idx="0"/>
          </p:cNvCxnSpPr>
          <p:nvPr/>
        </p:nvCxnSpPr>
        <p:spPr>
          <a:xfrm>
            <a:off x="10733941" y="2590958"/>
            <a:ext cx="0" cy="3358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C4CA6F2E-8D96-F054-A58F-1C8E33C1ECE7}"/>
              </a:ext>
            </a:extLst>
          </p:cNvPr>
          <p:cNvCxnSpPr>
            <a:cxnSpLocks/>
          </p:cNvCxnSpPr>
          <p:nvPr/>
        </p:nvCxnSpPr>
        <p:spPr>
          <a:xfrm>
            <a:off x="2867991" y="2646421"/>
            <a:ext cx="7865950" cy="35626"/>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969410C6-8577-35C3-1922-AF3DA102ECE9}"/>
              </a:ext>
            </a:extLst>
          </p:cNvPr>
          <p:cNvCxnSpPr/>
          <p:nvPr/>
        </p:nvCxnSpPr>
        <p:spPr>
          <a:xfrm>
            <a:off x="2884748" y="3974670"/>
            <a:ext cx="7849193" cy="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48039663-BEBE-1EF0-F527-2E43DCEF595D}"/>
              </a:ext>
            </a:extLst>
          </p:cNvPr>
          <p:cNvCxnSpPr>
            <a:cxnSpLocks/>
            <a:endCxn id="5" idx="0"/>
          </p:cNvCxnSpPr>
          <p:nvPr/>
        </p:nvCxnSpPr>
        <p:spPr>
          <a:xfrm>
            <a:off x="6446154" y="2525013"/>
            <a:ext cx="0" cy="3960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016A4467-8B51-EDF5-C96A-861DE4FC0194}"/>
              </a:ext>
            </a:extLst>
          </p:cNvPr>
          <p:cNvCxnSpPr>
            <a:cxnSpLocks/>
          </p:cNvCxnSpPr>
          <p:nvPr/>
        </p:nvCxnSpPr>
        <p:spPr>
          <a:xfrm>
            <a:off x="2884748" y="2682047"/>
            <a:ext cx="1" cy="2090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4520192C-C427-DAA3-AB7C-4412601B0F41}"/>
              </a:ext>
            </a:extLst>
          </p:cNvPr>
          <p:cNvCxnSpPr/>
          <p:nvPr/>
        </p:nvCxnSpPr>
        <p:spPr>
          <a:xfrm>
            <a:off x="10708540" y="3765574"/>
            <a:ext cx="1" cy="2090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D7EDDDDB-1829-B10B-DEBC-DECFDDB9A36E}"/>
              </a:ext>
            </a:extLst>
          </p:cNvPr>
          <p:cNvCxnSpPr/>
          <p:nvPr/>
        </p:nvCxnSpPr>
        <p:spPr>
          <a:xfrm>
            <a:off x="2873127" y="3768284"/>
            <a:ext cx="1" cy="2090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B232CE6A-2B86-9837-BBDC-C9509B554F02}"/>
              </a:ext>
            </a:extLst>
          </p:cNvPr>
          <p:cNvCxnSpPr>
            <a:cxnSpLocks/>
          </p:cNvCxnSpPr>
          <p:nvPr/>
        </p:nvCxnSpPr>
        <p:spPr>
          <a:xfrm>
            <a:off x="6420677" y="3804970"/>
            <a:ext cx="1" cy="4377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CB164DCF-7BB4-BC18-A003-C5B54D5FBEDA}"/>
              </a:ext>
            </a:extLst>
          </p:cNvPr>
          <p:cNvCxnSpPr>
            <a:cxnSpLocks/>
          </p:cNvCxnSpPr>
          <p:nvPr/>
        </p:nvCxnSpPr>
        <p:spPr>
          <a:xfrm>
            <a:off x="6420677" y="4887780"/>
            <a:ext cx="1" cy="2614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4D9044F8-F661-4282-3CCE-36F75A4C9F11}"/>
              </a:ext>
            </a:extLst>
          </p:cNvPr>
          <p:cNvCxnSpPr>
            <a:cxnSpLocks/>
          </p:cNvCxnSpPr>
          <p:nvPr/>
        </p:nvCxnSpPr>
        <p:spPr>
          <a:xfrm>
            <a:off x="6420677" y="5808319"/>
            <a:ext cx="0" cy="2596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30" name="Picture 129">
            <a:extLst>
              <a:ext uri="{FF2B5EF4-FFF2-40B4-BE49-F238E27FC236}">
                <a16:creationId xmlns:a16="http://schemas.microsoft.com/office/drawing/2014/main" id="{945F68F8-A464-E3AD-9534-533D4BD32E3D}"/>
              </a:ext>
            </a:extLst>
          </p:cNvPr>
          <p:cNvPicPr>
            <a:picLocks noChangeAspect="1"/>
          </p:cNvPicPr>
          <p:nvPr/>
        </p:nvPicPr>
        <p:blipFill>
          <a:blip r:embed="rId5"/>
          <a:stretch>
            <a:fillRect/>
          </a:stretch>
        </p:blipFill>
        <p:spPr>
          <a:xfrm>
            <a:off x="9967548" y="4245565"/>
            <a:ext cx="4191000" cy="2550110"/>
          </a:xfrm>
          <a:prstGeom prst="rect">
            <a:avLst/>
          </a:prstGeom>
        </p:spPr>
      </p:pic>
      <p:sp>
        <p:nvSpPr>
          <p:cNvPr id="21" name="Flowchart: Process 20">
            <a:extLst>
              <a:ext uri="{FF2B5EF4-FFF2-40B4-BE49-F238E27FC236}">
                <a16:creationId xmlns:a16="http://schemas.microsoft.com/office/drawing/2014/main" id="{6589DCFF-2D80-5B8D-F3BF-91B75DE22677}"/>
              </a:ext>
            </a:extLst>
          </p:cNvPr>
          <p:cNvSpPr/>
          <p:nvPr/>
        </p:nvSpPr>
        <p:spPr>
          <a:xfrm>
            <a:off x="3558209" y="1905102"/>
            <a:ext cx="5831027" cy="569843"/>
          </a:xfrm>
          <a:prstGeom prst="flowChartProcess">
            <a:avLst/>
          </a:prstGeom>
          <a:effectLst>
            <a:glow rad="101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en-US" sz="1800" dirty="0"/>
              <a:t>during the immediately preceding financial year</a:t>
            </a:r>
          </a:p>
        </p:txBody>
      </p:sp>
      <p:sp>
        <p:nvSpPr>
          <p:cNvPr id="45" name="Title 1">
            <a:extLst>
              <a:ext uri="{FF2B5EF4-FFF2-40B4-BE49-F238E27FC236}">
                <a16:creationId xmlns:a16="http://schemas.microsoft.com/office/drawing/2014/main" id="{8AB614D7-95DE-F0DD-4E17-DB0A5EAC37F3}"/>
              </a:ext>
            </a:extLst>
          </p:cNvPr>
          <p:cNvSpPr>
            <a:spLocks noGrp="1"/>
          </p:cNvSpPr>
          <p:nvPr>
            <p:ph type="title"/>
          </p:nvPr>
        </p:nvSpPr>
        <p:spPr>
          <a:xfrm>
            <a:off x="1615660" y="262792"/>
            <a:ext cx="11445462" cy="462148"/>
          </a:xfrm>
        </p:spPr>
        <p:style>
          <a:lnRef idx="1">
            <a:schemeClr val="accent1"/>
          </a:lnRef>
          <a:fillRef idx="2">
            <a:schemeClr val="accent1"/>
          </a:fillRef>
          <a:effectRef idx="1">
            <a:schemeClr val="accent1"/>
          </a:effectRef>
          <a:fontRef idx="minor">
            <a:schemeClr val="dk1"/>
          </a:fontRef>
        </p:style>
        <p:txBody>
          <a:bodyPr>
            <a:noAutofit/>
          </a:bodyPr>
          <a:lstStyle/>
          <a:p>
            <a:pPr marL="0" marR="0" lvl="0" indent="0" algn="ctr" rtl="0">
              <a:spcBef>
                <a:spcPts val="0"/>
              </a:spcBef>
              <a:spcAft>
                <a:spcPts val="0"/>
              </a:spcAft>
              <a:buNone/>
            </a:pPr>
            <a:r>
              <a:rPr lang="en-US" sz="2800" b="1" dirty="0"/>
              <a:t>Applicability under Section 135 of Companies Act, 2013</a:t>
            </a:r>
            <a:endParaRPr lang="en-US" sz="2800" b="1" dirty="0">
              <a:solidFill>
                <a:srgbClr val="585852"/>
              </a:solidFill>
              <a:latin typeface="Roboto"/>
              <a:ea typeface="Roboto"/>
              <a:cs typeface="Roboto"/>
              <a:sym typeface="Roboto"/>
            </a:endParaRPr>
          </a:p>
        </p:txBody>
      </p:sp>
    </p:spTree>
    <p:extLst>
      <p:ext uri="{BB962C8B-B14F-4D97-AF65-F5344CB8AC3E}">
        <p14:creationId xmlns:p14="http://schemas.microsoft.com/office/powerpoint/2010/main" val="1872942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197"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panose="02000000000000000000" pitchFamily="2" charset="0"/>
                <a:ea typeface="Roboto" panose="02000000000000000000" pitchFamily="2" charset="0"/>
                <a:cs typeface="Roboto" panose="02000000000000000000" pitchFamily="2" charset="0"/>
                <a:sym typeface="Roboto"/>
              </a:rPr>
              <a:t>vkalra.com</a:t>
            </a:r>
            <a:endParaRPr sz="1200" b="1" dirty="0">
              <a:solidFill>
                <a:srgbClr val="8AAA3F"/>
              </a:solidFill>
              <a:latin typeface="Roboto" panose="02000000000000000000" pitchFamily="2" charset="0"/>
              <a:ea typeface="Roboto" panose="02000000000000000000" pitchFamily="2" charset="0"/>
              <a:cs typeface="Roboto" panose="02000000000000000000" pitchFamily="2" charset="0"/>
              <a:sym typeface="Roboto"/>
            </a:endParaRPr>
          </a:p>
        </p:txBody>
      </p:sp>
      <p:sp>
        <p:nvSpPr>
          <p:cNvPr id="2" name="Title 1">
            <a:extLst>
              <a:ext uri="{FF2B5EF4-FFF2-40B4-BE49-F238E27FC236}">
                <a16:creationId xmlns:a16="http://schemas.microsoft.com/office/drawing/2014/main" id="{5F2A662A-241A-C1F6-0691-BEAE3612C205}"/>
              </a:ext>
            </a:extLst>
          </p:cNvPr>
          <p:cNvSpPr>
            <a:spLocks noGrp="1"/>
          </p:cNvSpPr>
          <p:nvPr>
            <p:ph type="title"/>
          </p:nvPr>
        </p:nvSpPr>
        <p:spPr>
          <a:xfrm>
            <a:off x="3076200" y="696565"/>
            <a:ext cx="8228127" cy="516835"/>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800" b="1" dirty="0">
                <a:latin typeface="Roboto" panose="02000000000000000000" pitchFamily="2" charset="0"/>
                <a:ea typeface="Roboto" panose="02000000000000000000" pitchFamily="2" charset="0"/>
                <a:cs typeface="Roboto" panose="02000000000000000000" pitchFamily="2" charset="0"/>
              </a:rPr>
              <a:t>Role of CSR Committee</a:t>
            </a:r>
          </a:p>
        </p:txBody>
      </p:sp>
      <p:sp>
        <p:nvSpPr>
          <p:cNvPr id="4" name="Rectangle 3">
            <a:extLst>
              <a:ext uri="{FF2B5EF4-FFF2-40B4-BE49-F238E27FC236}">
                <a16:creationId xmlns:a16="http://schemas.microsoft.com/office/drawing/2014/main" id="{A13BF5DB-D508-98FA-3FA1-B0CB227A00F2}"/>
              </a:ext>
            </a:extLst>
          </p:cNvPr>
          <p:cNvSpPr/>
          <p:nvPr/>
        </p:nvSpPr>
        <p:spPr>
          <a:xfrm>
            <a:off x="1123008" y="2457836"/>
            <a:ext cx="2771211" cy="200107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Roboto" panose="02000000000000000000" pitchFamily="2" charset="0"/>
                <a:ea typeface="Roboto" panose="02000000000000000000" pitchFamily="2" charset="0"/>
                <a:cs typeface="Roboto" panose="02000000000000000000" pitchFamily="2" charset="0"/>
              </a:rPr>
              <a:t>f</a:t>
            </a:r>
            <a:r>
              <a:rPr lang="en-US" sz="1800" dirty="0">
                <a:latin typeface="Roboto" panose="02000000000000000000" pitchFamily="2" charset="0"/>
                <a:ea typeface="Roboto" panose="02000000000000000000" pitchFamily="2" charset="0"/>
                <a:cs typeface="Roboto" panose="02000000000000000000" pitchFamily="2" charset="0"/>
              </a:rPr>
              <a:t>ormulation of CSR </a:t>
            </a:r>
            <a:r>
              <a:rPr lang="en-US" dirty="0">
                <a:latin typeface="Roboto" panose="02000000000000000000" pitchFamily="2" charset="0"/>
                <a:ea typeface="Roboto" panose="02000000000000000000" pitchFamily="2" charset="0"/>
                <a:cs typeface="Roboto" panose="02000000000000000000" pitchFamily="2" charset="0"/>
              </a:rPr>
              <a:t>policy</a:t>
            </a:r>
            <a:r>
              <a:rPr lang="en-US" sz="1800" dirty="0">
                <a:latin typeface="Roboto" panose="02000000000000000000" pitchFamily="2" charset="0"/>
                <a:ea typeface="Roboto" panose="02000000000000000000" pitchFamily="2" charset="0"/>
                <a:cs typeface="Roboto" panose="02000000000000000000" pitchFamily="2" charset="0"/>
              </a:rPr>
              <a:t> indicating the activities to be undertaken by the company as per Schedule VII of the Companies Act, 2013</a:t>
            </a:r>
          </a:p>
        </p:txBody>
      </p:sp>
      <p:sp>
        <p:nvSpPr>
          <p:cNvPr id="5" name="Rectangle 4">
            <a:extLst>
              <a:ext uri="{FF2B5EF4-FFF2-40B4-BE49-F238E27FC236}">
                <a16:creationId xmlns:a16="http://schemas.microsoft.com/office/drawing/2014/main" id="{434167CD-1889-3797-E58E-BC5D90974DEB}"/>
              </a:ext>
            </a:extLst>
          </p:cNvPr>
          <p:cNvSpPr/>
          <p:nvPr/>
        </p:nvSpPr>
        <p:spPr>
          <a:xfrm>
            <a:off x="3737993" y="5733752"/>
            <a:ext cx="2655538" cy="183490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latin typeface="Roboto" panose="02000000000000000000" pitchFamily="2" charset="0"/>
                <a:ea typeface="Roboto" panose="02000000000000000000" pitchFamily="2" charset="0"/>
                <a:cs typeface="Roboto" panose="02000000000000000000" pitchFamily="2" charset="0"/>
              </a:rPr>
              <a:t>recommendation to the Board regarding CSR Policy and CSR projects</a:t>
            </a:r>
          </a:p>
        </p:txBody>
      </p:sp>
      <p:sp>
        <p:nvSpPr>
          <p:cNvPr id="6" name="Rectangle 5">
            <a:extLst>
              <a:ext uri="{FF2B5EF4-FFF2-40B4-BE49-F238E27FC236}">
                <a16:creationId xmlns:a16="http://schemas.microsoft.com/office/drawing/2014/main" id="{1FABA48B-E060-2E3E-ED82-1E4BDDBBCBF3}"/>
              </a:ext>
            </a:extLst>
          </p:cNvPr>
          <p:cNvSpPr/>
          <p:nvPr/>
        </p:nvSpPr>
        <p:spPr>
          <a:xfrm>
            <a:off x="9160322" y="5717334"/>
            <a:ext cx="2655538" cy="188180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latin typeface="Roboto" panose="02000000000000000000" pitchFamily="2" charset="0"/>
                <a:ea typeface="Roboto" panose="02000000000000000000" pitchFamily="2" charset="0"/>
                <a:cs typeface="Roboto" panose="02000000000000000000" pitchFamily="2" charset="0"/>
              </a:rPr>
              <a:t>Monitoring of CSR Policy from time to time.</a:t>
            </a:r>
          </a:p>
          <a:p>
            <a:pPr algn="ct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5C1A436E-2C20-11E2-205B-79C505009DAD}"/>
              </a:ext>
            </a:extLst>
          </p:cNvPr>
          <p:cNvSpPr/>
          <p:nvPr/>
        </p:nvSpPr>
        <p:spPr>
          <a:xfrm>
            <a:off x="11194766" y="2488872"/>
            <a:ext cx="2655538" cy="200107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latin typeface="Roboto" panose="02000000000000000000" pitchFamily="2" charset="0"/>
                <a:ea typeface="Roboto" panose="02000000000000000000" pitchFamily="2" charset="0"/>
                <a:cs typeface="Roboto" panose="02000000000000000000" pitchFamily="2" charset="0"/>
              </a:rPr>
              <a:t>recommend the amount of expenditure to be incurred under Section 135(5) of the Companies Act, 2013</a:t>
            </a:r>
          </a:p>
        </p:txBody>
      </p:sp>
      <p:cxnSp>
        <p:nvCxnSpPr>
          <p:cNvPr id="8" name="Straight Connector 7">
            <a:extLst>
              <a:ext uri="{FF2B5EF4-FFF2-40B4-BE49-F238E27FC236}">
                <a16:creationId xmlns:a16="http://schemas.microsoft.com/office/drawing/2014/main" id="{144388FF-90A0-D3EB-F4D3-27B7D688F275}"/>
              </a:ext>
            </a:extLst>
          </p:cNvPr>
          <p:cNvCxnSpPr>
            <a:cxnSpLocks/>
          </p:cNvCxnSpPr>
          <p:nvPr/>
        </p:nvCxnSpPr>
        <p:spPr>
          <a:xfrm>
            <a:off x="2508613" y="1854423"/>
            <a:ext cx="10013922" cy="0"/>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a16="http://schemas.microsoft.com/office/drawing/2014/main" id="{4E2BCCA7-36A8-B978-6EDB-8EF44172348B}"/>
              </a:ext>
            </a:extLst>
          </p:cNvPr>
          <p:cNvCxnSpPr>
            <a:cxnSpLocks/>
          </p:cNvCxnSpPr>
          <p:nvPr/>
        </p:nvCxnSpPr>
        <p:spPr>
          <a:xfrm>
            <a:off x="4909354" y="1924146"/>
            <a:ext cx="0" cy="3712188"/>
          </a:xfrm>
          <a:prstGeom prst="straightConnector1">
            <a:avLst/>
          </a:prstGeom>
          <a:ln>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1A33E231-FF0D-711D-AF19-D2C49F4AAD0B}"/>
              </a:ext>
            </a:extLst>
          </p:cNvPr>
          <p:cNvCxnSpPr>
            <a:cxnSpLocks/>
          </p:cNvCxnSpPr>
          <p:nvPr/>
        </p:nvCxnSpPr>
        <p:spPr>
          <a:xfrm>
            <a:off x="10488091" y="1873633"/>
            <a:ext cx="0" cy="3813215"/>
          </a:xfrm>
          <a:prstGeom prst="straightConnector1">
            <a:avLst/>
          </a:prstGeom>
          <a:ln>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CBAE37E3-EE9F-8790-DAA8-0FBFE9A83DF7}"/>
              </a:ext>
            </a:extLst>
          </p:cNvPr>
          <p:cNvCxnSpPr>
            <a:cxnSpLocks/>
          </p:cNvCxnSpPr>
          <p:nvPr/>
        </p:nvCxnSpPr>
        <p:spPr>
          <a:xfrm>
            <a:off x="12468059" y="1865052"/>
            <a:ext cx="0" cy="503583"/>
          </a:xfrm>
          <a:prstGeom prst="straightConnector1">
            <a:avLst/>
          </a:prstGeom>
          <a:ln>
            <a:solidFill>
              <a:schemeClr val="tx1"/>
            </a:solidFill>
            <a:tailEnd type="triangle"/>
          </a:ln>
        </p:spPr>
        <p:style>
          <a:lnRef idx="3">
            <a:schemeClr val="accent2"/>
          </a:lnRef>
          <a:fillRef idx="0">
            <a:schemeClr val="accent2"/>
          </a:fillRef>
          <a:effectRef idx="2">
            <a:schemeClr val="accent2"/>
          </a:effectRef>
          <a:fontRef idx="minor">
            <a:schemeClr val="tx1"/>
          </a:fontRef>
        </p:style>
      </p:cxnSp>
      <p:pic>
        <p:nvPicPr>
          <p:cNvPr id="17" name="Picture 16">
            <a:extLst>
              <a:ext uri="{FF2B5EF4-FFF2-40B4-BE49-F238E27FC236}">
                <a16:creationId xmlns:a16="http://schemas.microsoft.com/office/drawing/2014/main" id="{DB50F777-80B7-85AA-F2A5-491760D3087B}"/>
              </a:ext>
            </a:extLst>
          </p:cNvPr>
          <p:cNvPicPr>
            <a:picLocks noChangeAspect="1"/>
          </p:cNvPicPr>
          <p:nvPr/>
        </p:nvPicPr>
        <p:blipFill>
          <a:blip r:embed="rId5"/>
          <a:stretch>
            <a:fillRect/>
          </a:stretch>
        </p:blipFill>
        <p:spPr>
          <a:xfrm>
            <a:off x="5065762" y="2005147"/>
            <a:ext cx="5169101" cy="3561464"/>
          </a:xfrm>
          <a:prstGeom prst="rect">
            <a:avLst/>
          </a:prstGeom>
        </p:spPr>
      </p:pic>
      <p:cxnSp>
        <p:nvCxnSpPr>
          <p:cNvPr id="12" name="Straight Arrow Connector 11">
            <a:extLst>
              <a:ext uri="{FF2B5EF4-FFF2-40B4-BE49-F238E27FC236}">
                <a16:creationId xmlns:a16="http://schemas.microsoft.com/office/drawing/2014/main" id="{A401C0D1-2C6D-F6B0-C554-45BA46BC5782}"/>
              </a:ext>
            </a:extLst>
          </p:cNvPr>
          <p:cNvCxnSpPr>
            <a:cxnSpLocks/>
          </p:cNvCxnSpPr>
          <p:nvPr/>
        </p:nvCxnSpPr>
        <p:spPr>
          <a:xfrm>
            <a:off x="2508613" y="1865052"/>
            <a:ext cx="0" cy="503583"/>
          </a:xfrm>
          <a:prstGeom prst="straightConnector1">
            <a:avLst/>
          </a:prstGeom>
          <a:ln>
            <a:solidFill>
              <a:schemeClr val="tx1"/>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1564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pic>
        <p:nvPicPr>
          <p:cNvPr id="144" name="Google Shape;144;p17" descr="Presentation Slides-04.png"/>
          <p:cNvPicPr preferRelativeResize="0"/>
          <p:nvPr/>
        </p:nvPicPr>
        <p:blipFill rotWithShape="1">
          <a:blip r:embed="rId4">
            <a:alphaModFix/>
          </a:blip>
          <a:srcRect/>
          <a:stretch/>
        </p:blipFill>
        <p:spPr>
          <a:xfrm>
            <a:off x="-76197" y="-11701"/>
            <a:ext cx="14630397" cy="8229601"/>
          </a:xfrm>
          <a:prstGeom prst="rect">
            <a:avLst/>
          </a:prstGeom>
          <a:blipFill>
            <a:blip r:embed="rId5"/>
            <a:stretch>
              <a:fillRect/>
            </a:stretch>
          </a:blipFill>
          <a:ln>
            <a:noFill/>
          </a:ln>
        </p:spPr>
      </p:pic>
      <p:pic>
        <p:nvPicPr>
          <p:cNvPr id="145" name="Google Shape;145;p17" descr="Presentation Slides-06.png"/>
          <p:cNvPicPr preferRelativeResize="0"/>
          <p:nvPr/>
        </p:nvPicPr>
        <p:blipFill rotWithShape="1">
          <a:blip r:embed="rId6">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panose="02000000000000000000" pitchFamily="2" charset="0"/>
                <a:ea typeface="Roboto" panose="02000000000000000000" pitchFamily="2" charset="0"/>
                <a:cs typeface="Roboto" panose="02000000000000000000" pitchFamily="2" charset="0"/>
                <a:sym typeface="Roboto"/>
              </a:rPr>
              <a:t>vkalra.com</a:t>
            </a:r>
            <a:endParaRPr sz="1200" b="1" dirty="0">
              <a:solidFill>
                <a:srgbClr val="8AAA3F"/>
              </a:solidFill>
              <a:latin typeface="Roboto" panose="02000000000000000000" pitchFamily="2" charset="0"/>
              <a:ea typeface="Roboto" panose="02000000000000000000" pitchFamily="2" charset="0"/>
              <a:cs typeface="Roboto" panose="02000000000000000000" pitchFamily="2" charset="0"/>
              <a:sym typeface="Roboto"/>
            </a:endParaRPr>
          </a:p>
        </p:txBody>
      </p:sp>
      <p:sp>
        <p:nvSpPr>
          <p:cNvPr id="2" name="Title 1">
            <a:extLst>
              <a:ext uri="{FF2B5EF4-FFF2-40B4-BE49-F238E27FC236}">
                <a16:creationId xmlns:a16="http://schemas.microsoft.com/office/drawing/2014/main" id="{5F2A662A-241A-C1F6-0691-BEAE3612C205}"/>
              </a:ext>
            </a:extLst>
          </p:cNvPr>
          <p:cNvSpPr>
            <a:spLocks noGrp="1"/>
          </p:cNvSpPr>
          <p:nvPr>
            <p:ph type="title"/>
          </p:nvPr>
        </p:nvSpPr>
        <p:spPr>
          <a:xfrm>
            <a:off x="2962626" y="660365"/>
            <a:ext cx="8228127" cy="516835"/>
          </a:xfrm>
          <a:solidFill>
            <a:schemeClr val="lt1"/>
          </a:solidFill>
          <a:effectLst>
            <a:glow rad="101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oAutofit/>
          </a:bodyPr>
          <a:lstStyle/>
          <a:p>
            <a:pPr algn="ctr"/>
            <a:r>
              <a:rPr lang="en-US" sz="2800" b="1" dirty="0">
                <a:solidFill>
                  <a:schemeClr val="tx1"/>
                </a:solidFill>
                <a:latin typeface="Roboto" panose="02000000000000000000" pitchFamily="2" charset="0"/>
                <a:ea typeface="Roboto" panose="02000000000000000000" pitchFamily="2" charset="0"/>
                <a:cs typeface="Roboto" panose="02000000000000000000" pitchFamily="2" charset="0"/>
              </a:rPr>
              <a:t>Board’s Responsibility regarding CSR</a:t>
            </a:r>
          </a:p>
        </p:txBody>
      </p:sp>
      <p:sp>
        <p:nvSpPr>
          <p:cNvPr id="23" name="Flowchart: Process 22">
            <a:extLst>
              <a:ext uri="{FF2B5EF4-FFF2-40B4-BE49-F238E27FC236}">
                <a16:creationId xmlns:a16="http://schemas.microsoft.com/office/drawing/2014/main" id="{C9FF1406-FC39-E676-8568-975B1F48DCD1}"/>
              </a:ext>
            </a:extLst>
          </p:cNvPr>
          <p:cNvSpPr/>
          <p:nvPr/>
        </p:nvSpPr>
        <p:spPr>
          <a:xfrm>
            <a:off x="954558" y="3155954"/>
            <a:ext cx="3000000" cy="430050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dirty="0">
                <a:latin typeface="Roboto" panose="02000000000000000000" pitchFamily="2" charset="0"/>
                <a:ea typeface="Roboto" panose="02000000000000000000" pitchFamily="2" charset="0"/>
                <a:cs typeface="Roboto" panose="02000000000000000000" pitchFamily="2" charset="0"/>
              </a:rPr>
              <a:t>Disclosure in BOD Report</a:t>
            </a:r>
          </a:p>
          <a:p>
            <a:pPr algn="ctr"/>
            <a:endParaRPr lang="en-US" sz="1800" b="1" u="sng" dirty="0">
              <a:latin typeface="Roboto" panose="02000000000000000000" pitchFamily="2" charset="0"/>
              <a:ea typeface="Roboto" panose="02000000000000000000" pitchFamily="2" charset="0"/>
              <a:cs typeface="Roboto" panose="02000000000000000000" pitchFamily="2" charset="0"/>
            </a:endParaRPr>
          </a:p>
          <a:p>
            <a:pPr marL="342900" indent="-342900" algn="just">
              <a:buFont typeface="+mj-lt"/>
              <a:buAutoNum type="arabicPeriod"/>
            </a:pPr>
            <a:r>
              <a:rPr lang="en-US" sz="1800" dirty="0">
                <a:latin typeface="Roboto" panose="02000000000000000000" pitchFamily="2" charset="0"/>
                <a:ea typeface="Roboto" panose="02000000000000000000" pitchFamily="2" charset="0"/>
                <a:cs typeface="Roboto" panose="02000000000000000000" pitchFamily="2" charset="0"/>
              </a:rPr>
              <a:t>Disclosure regarding composition of the CSR Committee</a:t>
            </a:r>
          </a:p>
          <a:p>
            <a:pPr marL="342900" indent="-342900" algn="just">
              <a:buFont typeface="+mj-lt"/>
              <a:buAutoNum type="arabicPeriod"/>
            </a:pPr>
            <a:endParaRPr lang="en-US" sz="1800" dirty="0">
              <a:latin typeface="Roboto" panose="02000000000000000000" pitchFamily="2" charset="0"/>
              <a:ea typeface="Roboto" panose="02000000000000000000" pitchFamily="2" charset="0"/>
              <a:cs typeface="Roboto" panose="02000000000000000000" pitchFamily="2" charset="0"/>
            </a:endParaRPr>
          </a:p>
          <a:p>
            <a:pPr marL="342900" indent="-342900" algn="just">
              <a:buFont typeface="+mj-lt"/>
              <a:buAutoNum type="arabicPeriod"/>
            </a:pPr>
            <a:r>
              <a:rPr lang="en-US" sz="1800" dirty="0">
                <a:latin typeface="Roboto" panose="02000000000000000000" pitchFamily="2" charset="0"/>
                <a:ea typeface="Roboto" panose="02000000000000000000" pitchFamily="2" charset="0"/>
                <a:cs typeface="Roboto" panose="02000000000000000000" pitchFamily="2" charset="0"/>
              </a:rPr>
              <a:t>Disclosure on </a:t>
            </a:r>
            <a:r>
              <a:rPr lang="en-US" dirty="0">
                <a:latin typeface="Roboto" panose="02000000000000000000" pitchFamily="2" charset="0"/>
                <a:ea typeface="Roboto" panose="02000000000000000000" pitchFamily="2" charset="0"/>
                <a:cs typeface="Roboto" panose="02000000000000000000" pitchFamily="2" charset="0"/>
              </a:rPr>
              <a:t>co</a:t>
            </a:r>
            <a:r>
              <a:rPr lang="en-US" sz="1800" dirty="0">
                <a:latin typeface="Roboto" panose="02000000000000000000" pitchFamily="2" charset="0"/>
                <a:ea typeface="Roboto" panose="02000000000000000000" pitchFamily="2" charset="0"/>
                <a:cs typeface="Roboto" panose="02000000000000000000" pitchFamily="2" charset="0"/>
              </a:rPr>
              <a:t>ntent of approved CSR Policy</a:t>
            </a:r>
          </a:p>
          <a:p>
            <a:pPr marL="342900" indent="-342900" algn="just">
              <a:buFont typeface="+mj-lt"/>
              <a:buAutoNum type="arabicPeriod"/>
            </a:pPr>
            <a:endParaRPr lang="en-US" sz="1800" dirty="0">
              <a:latin typeface="Roboto" panose="02000000000000000000" pitchFamily="2" charset="0"/>
              <a:ea typeface="Roboto" panose="02000000000000000000" pitchFamily="2" charset="0"/>
              <a:cs typeface="Roboto" panose="02000000000000000000" pitchFamily="2" charset="0"/>
            </a:endParaRPr>
          </a:p>
          <a:p>
            <a:pPr marL="342900" indent="-342900" algn="just">
              <a:buFont typeface="+mj-lt"/>
              <a:buAutoNum type="arabicPeriod"/>
            </a:pPr>
            <a:r>
              <a:rPr lang="en-US" sz="1800" dirty="0">
                <a:latin typeface="Roboto" panose="02000000000000000000" pitchFamily="2" charset="0"/>
                <a:ea typeface="Roboto" panose="02000000000000000000" pitchFamily="2" charset="0"/>
                <a:cs typeface="Roboto" panose="02000000000000000000" pitchFamily="2" charset="0"/>
              </a:rPr>
              <a:t>Reason for </a:t>
            </a:r>
            <a:r>
              <a:rPr lang="en-US" dirty="0">
                <a:latin typeface="Roboto" panose="02000000000000000000" pitchFamily="2" charset="0"/>
                <a:ea typeface="Roboto" panose="02000000000000000000" pitchFamily="2" charset="0"/>
                <a:cs typeface="Roboto" panose="02000000000000000000" pitchFamily="2" charset="0"/>
              </a:rPr>
              <a:t>non-utilization of C</a:t>
            </a:r>
            <a:r>
              <a:rPr lang="en-US" sz="1800" dirty="0">
                <a:latin typeface="Roboto" panose="02000000000000000000" pitchFamily="2" charset="0"/>
                <a:ea typeface="Roboto" panose="02000000000000000000" pitchFamily="2" charset="0"/>
                <a:cs typeface="Roboto" panose="02000000000000000000" pitchFamily="2" charset="0"/>
              </a:rPr>
              <a:t>SR amount </a:t>
            </a:r>
          </a:p>
          <a:p>
            <a:pPr marL="342900" indent="-342900" algn="just">
              <a:buFont typeface="+mj-lt"/>
              <a:buAutoNum type="arabicPeriod"/>
            </a:pPr>
            <a:endParaRPr lang="en-US" dirty="0">
              <a:latin typeface="Roboto" panose="02000000000000000000" pitchFamily="2" charset="0"/>
              <a:ea typeface="Roboto" panose="02000000000000000000" pitchFamily="2" charset="0"/>
              <a:cs typeface="Roboto" panose="02000000000000000000" pitchFamily="2" charset="0"/>
            </a:endParaRPr>
          </a:p>
          <a:p>
            <a:pPr marL="342900" indent="-342900" algn="just">
              <a:buFont typeface="+mj-lt"/>
              <a:buAutoNum type="arabicPeriod"/>
            </a:pPr>
            <a:r>
              <a:rPr lang="en-US" sz="1800" dirty="0">
                <a:latin typeface="Roboto" panose="02000000000000000000" pitchFamily="2" charset="0"/>
                <a:ea typeface="Roboto" panose="02000000000000000000" pitchFamily="2" charset="0"/>
                <a:cs typeface="Roboto" panose="02000000000000000000" pitchFamily="2" charset="0"/>
              </a:rPr>
              <a:t>An annual Report on CSR</a:t>
            </a:r>
          </a:p>
        </p:txBody>
      </p:sp>
      <p:sp>
        <p:nvSpPr>
          <p:cNvPr id="24" name="Flowchart: Process 23">
            <a:extLst>
              <a:ext uri="{FF2B5EF4-FFF2-40B4-BE49-F238E27FC236}">
                <a16:creationId xmlns:a16="http://schemas.microsoft.com/office/drawing/2014/main" id="{B9370DB2-33BB-9AC2-CB6F-7C7AC8AB13E7}"/>
              </a:ext>
            </a:extLst>
          </p:cNvPr>
          <p:cNvSpPr/>
          <p:nvPr/>
        </p:nvSpPr>
        <p:spPr>
          <a:xfrm>
            <a:off x="5345486" y="3144254"/>
            <a:ext cx="3042571" cy="4300503"/>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dirty="0">
                <a:latin typeface="Roboto" panose="02000000000000000000" pitchFamily="2" charset="0"/>
                <a:ea typeface="Roboto" panose="02000000000000000000" pitchFamily="2" charset="0"/>
                <a:cs typeface="Roboto" panose="02000000000000000000" pitchFamily="2" charset="0"/>
              </a:rPr>
              <a:t>Disclosure on Website</a:t>
            </a:r>
          </a:p>
          <a:p>
            <a:pPr algn="ctr"/>
            <a:endParaRPr lang="en-US" sz="1800" b="1" u="sng" dirty="0">
              <a:latin typeface="Roboto" panose="02000000000000000000" pitchFamily="2" charset="0"/>
              <a:ea typeface="Roboto" panose="02000000000000000000" pitchFamily="2" charset="0"/>
              <a:cs typeface="Roboto" panose="02000000000000000000" pitchFamily="2" charset="0"/>
            </a:endParaRPr>
          </a:p>
          <a:p>
            <a:pPr marL="342900" indent="-342900" algn="just">
              <a:buFont typeface="+mj-lt"/>
              <a:buAutoNum type="arabicPeriod"/>
            </a:pPr>
            <a:r>
              <a:rPr lang="en-US" sz="1800" dirty="0">
                <a:latin typeface="Roboto" panose="02000000000000000000" pitchFamily="2" charset="0"/>
                <a:ea typeface="Roboto" panose="02000000000000000000" pitchFamily="2" charset="0"/>
                <a:cs typeface="Roboto" panose="02000000000000000000" pitchFamily="2" charset="0"/>
              </a:rPr>
              <a:t>Composition of the CSR Committee</a:t>
            </a:r>
          </a:p>
          <a:p>
            <a:pPr marL="342900" indent="-342900" algn="just">
              <a:buFont typeface="+mj-lt"/>
              <a:buAutoNum type="arabicPeriod"/>
            </a:pPr>
            <a:endParaRPr lang="en-US" sz="1800" dirty="0">
              <a:latin typeface="Roboto" panose="02000000000000000000" pitchFamily="2" charset="0"/>
              <a:ea typeface="Roboto" panose="02000000000000000000" pitchFamily="2" charset="0"/>
              <a:cs typeface="Roboto" panose="02000000000000000000" pitchFamily="2" charset="0"/>
            </a:endParaRPr>
          </a:p>
          <a:p>
            <a:pPr marL="342900" indent="-342900" algn="just">
              <a:buFont typeface="+mj-lt"/>
              <a:buAutoNum type="arabicPeriod"/>
            </a:pPr>
            <a:r>
              <a:rPr lang="en-US" sz="1800" dirty="0">
                <a:latin typeface="Roboto" panose="02000000000000000000" pitchFamily="2" charset="0"/>
                <a:ea typeface="Roboto" panose="02000000000000000000" pitchFamily="2" charset="0"/>
                <a:cs typeface="Roboto" panose="02000000000000000000" pitchFamily="2" charset="0"/>
              </a:rPr>
              <a:t>D</a:t>
            </a:r>
            <a:r>
              <a:rPr lang="en-US" dirty="0">
                <a:latin typeface="Roboto" panose="02000000000000000000" pitchFamily="2" charset="0"/>
                <a:ea typeface="Roboto" panose="02000000000000000000" pitchFamily="2" charset="0"/>
                <a:cs typeface="Roboto" panose="02000000000000000000" pitchFamily="2" charset="0"/>
              </a:rPr>
              <a:t>uly approved CSR policy </a:t>
            </a:r>
          </a:p>
          <a:p>
            <a:pPr marL="342900" indent="-342900" algn="just">
              <a:buFont typeface="+mj-lt"/>
              <a:buAutoNum type="arabicPeriod"/>
            </a:pPr>
            <a:endParaRPr lang="en-US" dirty="0">
              <a:latin typeface="Roboto" panose="02000000000000000000" pitchFamily="2" charset="0"/>
              <a:ea typeface="Roboto" panose="02000000000000000000" pitchFamily="2" charset="0"/>
              <a:cs typeface="Roboto" panose="02000000000000000000" pitchFamily="2" charset="0"/>
            </a:endParaRPr>
          </a:p>
          <a:p>
            <a:pPr marL="342900" indent="-342900" algn="just">
              <a:buFont typeface="+mj-lt"/>
              <a:buAutoNum type="arabicPeriod"/>
            </a:pPr>
            <a:r>
              <a:rPr lang="en-US" dirty="0">
                <a:latin typeface="Roboto" panose="02000000000000000000" pitchFamily="2" charset="0"/>
                <a:ea typeface="Roboto" panose="02000000000000000000" pitchFamily="2" charset="0"/>
                <a:cs typeface="Roboto" panose="02000000000000000000" pitchFamily="2" charset="0"/>
              </a:rPr>
              <a:t>Project approved by the Board of directors</a:t>
            </a:r>
          </a:p>
          <a:p>
            <a:pPr marL="342900" indent="-342900" algn="just">
              <a:buFont typeface="+mj-lt"/>
              <a:buAutoNum type="arabicPeriod"/>
            </a:pPr>
            <a:endParaRPr lang="en-US" sz="1800" dirty="0">
              <a:latin typeface="Roboto" panose="02000000000000000000" pitchFamily="2" charset="0"/>
              <a:ea typeface="Roboto" panose="02000000000000000000" pitchFamily="2" charset="0"/>
              <a:cs typeface="Roboto" panose="02000000000000000000" pitchFamily="2" charset="0"/>
            </a:endParaRPr>
          </a:p>
          <a:p>
            <a:pPr algn="just"/>
            <a:endParaRPr lang="en-US" sz="1800" dirty="0">
              <a:latin typeface="Roboto" panose="02000000000000000000" pitchFamily="2" charset="0"/>
              <a:ea typeface="Roboto" panose="02000000000000000000" pitchFamily="2" charset="0"/>
              <a:cs typeface="Roboto" panose="02000000000000000000" pitchFamily="2" charset="0"/>
            </a:endParaRPr>
          </a:p>
          <a:p>
            <a:pPr algn="just"/>
            <a:endParaRPr lang="en-US" sz="1800" dirty="0">
              <a:latin typeface="Roboto" panose="02000000000000000000" pitchFamily="2" charset="0"/>
              <a:ea typeface="Roboto" panose="02000000000000000000" pitchFamily="2" charset="0"/>
              <a:cs typeface="Roboto" panose="02000000000000000000" pitchFamily="2" charset="0"/>
            </a:endParaRPr>
          </a:p>
          <a:p>
            <a:pPr algn="ct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5" name="Flowchart: Process 24">
            <a:extLst>
              <a:ext uri="{FF2B5EF4-FFF2-40B4-BE49-F238E27FC236}">
                <a16:creationId xmlns:a16="http://schemas.microsoft.com/office/drawing/2014/main" id="{656E5178-3E61-D674-64A4-9051D83BF60F}"/>
              </a:ext>
            </a:extLst>
          </p:cNvPr>
          <p:cNvSpPr/>
          <p:nvPr/>
        </p:nvSpPr>
        <p:spPr>
          <a:xfrm>
            <a:off x="9778984" y="3155954"/>
            <a:ext cx="3042571" cy="437040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b="1" dirty="0">
              <a:latin typeface="Roboto" panose="02000000000000000000" pitchFamily="2" charset="0"/>
              <a:ea typeface="Roboto" panose="02000000000000000000" pitchFamily="2" charset="0"/>
              <a:cs typeface="Roboto" panose="02000000000000000000" pitchFamily="2" charset="0"/>
            </a:endParaRPr>
          </a:p>
          <a:p>
            <a:pPr algn="ctr"/>
            <a:endParaRPr lang="en-US" b="1" dirty="0">
              <a:latin typeface="Roboto" panose="02000000000000000000" pitchFamily="2" charset="0"/>
              <a:ea typeface="Roboto" panose="02000000000000000000" pitchFamily="2" charset="0"/>
              <a:cs typeface="Roboto" panose="02000000000000000000" pitchFamily="2" charset="0"/>
            </a:endParaRPr>
          </a:p>
          <a:p>
            <a:pPr algn="ctr"/>
            <a:r>
              <a:rPr lang="en-US" sz="1800" b="1" dirty="0">
                <a:latin typeface="Roboto" panose="02000000000000000000" pitchFamily="2" charset="0"/>
                <a:ea typeface="Roboto" panose="02000000000000000000" pitchFamily="2" charset="0"/>
                <a:cs typeface="Roboto" panose="02000000000000000000" pitchFamily="2" charset="0"/>
              </a:rPr>
              <a:t>Others</a:t>
            </a:r>
          </a:p>
          <a:p>
            <a:pPr algn="ctr"/>
            <a:endParaRPr lang="en-US" sz="1800" b="1" u="sng" dirty="0">
              <a:latin typeface="Roboto" panose="02000000000000000000" pitchFamily="2" charset="0"/>
              <a:ea typeface="Roboto" panose="02000000000000000000" pitchFamily="2" charset="0"/>
              <a:cs typeface="Roboto" panose="02000000000000000000" pitchFamily="2" charset="0"/>
            </a:endParaRPr>
          </a:p>
          <a:p>
            <a:pPr marL="342900" indent="-342900" algn="just">
              <a:buFont typeface="+mj-lt"/>
              <a:buAutoNum type="arabicPeriod"/>
            </a:pPr>
            <a:r>
              <a:rPr lang="en-US" sz="1800" dirty="0">
                <a:latin typeface="Roboto" panose="02000000000000000000" pitchFamily="2" charset="0"/>
                <a:ea typeface="Roboto" panose="02000000000000000000" pitchFamily="2" charset="0"/>
                <a:cs typeface="Roboto" panose="02000000000000000000" pitchFamily="2" charset="0"/>
              </a:rPr>
              <a:t>Approve </a:t>
            </a:r>
            <a:r>
              <a:rPr lang="en-US" dirty="0">
                <a:latin typeface="Roboto" panose="02000000000000000000" pitchFamily="2" charset="0"/>
                <a:ea typeface="Roboto" panose="02000000000000000000" pitchFamily="2" charset="0"/>
                <a:cs typeface="Roboto" panose="02000000000000000000" pitchFamily="2" charset="0"/>
              </a:rPr>
              <a:t>the </a:t>
            </a:r>
            <a:r>
              <a:rPr lang="en-US" sz="1800" dirty="0">
                <a:latin typeface="Roboto" panose="02000000000000000000" pitchFamily="2" charset="0"/>
                <a:ea typeface="Roboto" panose="02000000000000000000" pitchFamily="2" charset="0"/>
                <a:cs typeface="Roboto" panose="02000000000000000000" pitchFamily="2" charset="0"/>
              </a:rPr>
              <a:t>CSR Policy based on recommendations made by the CSR Committee</a:t>
            </a:r>
            <a:r>
              <a:rPr lang="en-US" dirty="0">
                <a:latin typeface="Roboto" panose="02000000000000000000" pitchFamily="2" charset="0"/>
                <a:ea typeface="Roboto" panose="02000000000000000000" pitchFamily="2" charset="0"/>
                <a:cs typeface="Roboto" panose="02000000000000000000" pitchFamily="2" charset="0"/>
              </a:rPr>
              <a:t>.</a:t>
            </a:r>
          </a:p>
          <a:p>
            <a:pPr marL="342900" indent="-342900" algn="just">
              <a:buFont typeface="+mj-lt"/>
              <a:buAutoNum type="arabicPeriod"/>
            </a:pPr>
            <a:endParaRPr lang="en-US" dirty="0">
              <a:latin typeface="Roboto" panose="02000000000000000000" pitchFamily="2" charset="0"/>
              <a:ea typeface="Roboto" panose="02000000000000000000" pitchFamily="2" charset="0"/>
              <a:cs typeface="Roboto" panose="02000000000000000000" pitchFamily="2" charset="0"/>
            </a:endParaRPr>
          </a:p>
          <a:p>
            <a:pPr marL="342900" indent="-342900" algn="just">
              <a:buFont typeface="+mj-lt"/>
              <a:buAutoNum type="arabicPeriod"/>
            </a:pPr>
            <a:endParaRPr lang="en-US" dirty="0">
              <a:latin typeface="Roboto" panose="02000000000000000000" pitchFamily="2" charset="0"/>
              <a:ea typeface="Roboto" panose="02000000000000000000" pitchFamily="2" charset="0"/>
              <a:cs typeface="Roboto" panose="02000000000000000000" pitchFamily="2" charset="0"/>
            </a:endParaRPr>
          </a:p>
          <a:p>
            <a:pPr marL="342900" indent="-342900" algn="just">
              <a:buFont typeface="+mj-lt"/>
              <a:buAutoNum type="arabicPeriod"/>
            </a:pPr>
            <a:r>
              <a:rPr lang="en-US" sz="1800" dirty="0">
                <a:latin typeface="Roboto" panose="02000000000000000000" pitchFamily="2" charset="0"/>
                <a:ea typeface="Roboto" panose="02000000000000000000" pitchFamily="2" charset="0"/>
                <a:cs typeface="Roboto" panose="02000000000000000000" pitchFamily="2" charset="0"/>
              </a:rPr>
              <a:t>Approve the CSR projects</a:t>
            </a:r>
          </a:p>
          <a:p>
            <a:pPr marL="342900" indent="-342900" algn="just">
              <a:buFont typeface="+mj-lt"/>
              <a:buAutoNum type="arabicPeriod"/>
            </a:pPr>
            <a:endParaRPr lang="en-US" dirty="0">
              <a:latin typeface="Roboto" panose="02000000000000000000" pitchFamily="2" charset="0"/>
              <a:ea typeface="Roboto" panose="02000000000000000000" pitchFamily="2" charset="0"/>
              <a:cs typeface="Roboto" panose="02000000000000000000" pitchFamily="2" charset="0"/>
            </a:endParaRPr>
          </a:p>
          <a:p>
            <a:pPr algn="just"/>
            <a:endParaRPr lang="en-US" sz="1800" dirty="0">
              <a:latin typeface="Roboto" panose="02000000000000000000" pitchFamily="2" charset="0"/>
              <a:ea typeface="Roboto" panose="02000000000000000000" pitchFamily="2" charset="0"/>
              <a:cs typeface="Roboto" panose="02000000000000000000" pitchFamily="2" charset="0"/>
            </a:endParaRPr>
          </a:p>
          <a:p>
            <a:pPr marL="342900" indent="-342900" algn="just">
              <a:buFont typeface="+mj-lt"/>
              <a:buAutoNum type="arabicPeriod"/>
            </a:pPr>
            <a:endParaRPr lang="en-US" sz="1800" dirty="0">
              <a:latin typeface="Roboto" panose="02000000000000000000" pitchFamily="2" charset="0"/>
              <a:ea typeface="Roboto" panose="02000000000000000000" pitchFamily="2" charset="0"/>
              <a:cs typeface="Roboto" panose="02000000000000000000" pitchFamily="2" charset="0"/>
            </a:endParaRPr>
          </a:p>
          <a:p>
            <a:pPr algn="ctr"/>
            <a:endParaRPr lang="en-US" dirty="0">
              <a:latin typeface="Roboto" panose="02000000000000000000" pitchFamily="2" charset="0"/>
              <a:ea typeface="Roboto" panose="02000000000000000000" pitchFamily="2" charset="0"/>
              <a:cs typeface="Roboto" panose="02000000000000000000" pitchFamily="2" charset="0"/>
            </a:endParaRPr>
          </a:p>
        </p:txBody>
      </p:sp>
      <p:cxnSp>
        <p:nvCxnSpPr>
          <p:cNvPr id="26" name="Straight Connector 25">
            <a:extLst>
              <a:ext uri="{FF2B5EF4-FFF2-40B4-BE49-F238E27FC236}">
                <a16:creationId xmlns:a16="http://schemas.microsoft.com/office/drawing/2014/main" id="{A69862F9-BA27-8221-95A4-FC3C4398040B}"/>
              </a:ext>
            </a:extLst>
          </p:cNvPr>
          <p:cNvCxnSpPr>
            <a:cxnSpLocks/>
          </p:cNvCxnSpPr>
          <p:nvPr/>
        </p:nvCxnSpPr>
        <p:spPr>
          <a:xfrm>
            <a:off x="2237496" y="2097917"/>
            <a:ext cx="9142519" cy="0"/>
          </a:xfrm>
          <a:prstGeom prst="line">
            <a:avLst/>
          </a:prstGeom>
          <a:ln w="38100">
            <a:solidFill>
              <a:schemeClr val="bg2">
                <a:lumMod val="50000"/>
              </a:schemeClr>
            </a:solidFill>
          </a:ln>
        </p:spPr>
        <p:style>
          <a:lnRef idx="1">
            <a:schemeClr val="accent3"/>
          </a:lnRef>
          <a:fillRef idx="0">
            <a:schemeClr val="accent3"/>
          </a:fillRef>
          <a:effectRef idx="0">
            <a:schemeClr val="accent3"/>
          </a:effectRef>
          <a:fontRef idx="minor">
            <a:schemeClr val="tx1"/>
          </a:fontRef>
        </p:style>
      </p:cxnSp>
      <p:cxnSp>
        <p:nvCxnSpPr>
          <p:cNvPr id="27" name="Straight Arrow Connector 26">
            <a:extLst>
              <a:ext uri="{FF2B5EF4-FFF2-40B4-BE49-F238E27FC236}">
                <a16:creationId xmlns:a16="http://schemas.microsoft.com/office/drawing/2014/main" id="{3EADAE09-4081-E2D6-4E25-A9593AF4EA3A}"/>
              </a:ext>
            </a:extLst>
          </p:cNvPr>
          <p:cNvCxnSpPr>
            <a:cxnSpLocks/>
          </p:cNvCxnSpPr>
          <p:nvPr/>
        </p:nvCxnSpPr>
        <p:spPr>
          <a:xfrm>
            <a:off x="2237496" y="2097917"/>
            <a:ext cx="14923" cy="1046336"/>
          </a:xfrm>
          <a:prstGeom prst="straightConnector1">
            <a:avLst/>
          </a:prstGeom>
          <a:ln w="38100">
            <a:solidFill>
              <a:schemeClr val="bg2">
                <a:lumMod val="5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9" name="Straight Arrow Connector 28">
            <a:extLst>
              <a:ext uri="{FF2B5EF4-FFF2-40B4-BE49-F238E27FC236}">
                <a16:creationId xmlns:a16="http://schemas.microsoft.com/office/drawing/2014/main" id="{03D536F8-3E38-C48C-57E2-C88C9AEEECFC}"/>
              </a:ext>
            </a:extLst>
          </p:cNvPr>
          <p:cNvCxnSpPr>
            <a:cxnSpLocks/>
          </p:cNvCxnSpPr>
          <p:nvPr/>
        </p:nvCxnSpPr>
        <p:spPr>
          <a:xfrm>
            <a:off x="6792714" y="1177200"/>
            <a:ext cx="0" cy="1967053"/>
          </a:xfrm>
          <a:prstGeom prst="straightConnector1">
            <a:avLst/>
          </a:prstGeom>
          <a:ln w="38100">
            <a:solidFill>
              <a:schemeClr val="bg2">
                <a:lumMod val="5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31" name="Straight Arrow Connector 130">
            <a:extLst>
              <a:ext uri="{FF2B5EF4-FFF2-40B4-BE49-F238E27FC236}">
                <a16:creationId xmlns:a16="http://schemas.microsoft.com/office/drawing/2014/main" id="{7F99C7DF-33D9-7CBB-5D21-8FC20A15322A}"/>
              </a:ext>
            </a:extLst>
          </p:cNvPr>
          <p:cNvCxnSpPr>
            <a:cxnSpLocks/>
          </p:cNvCxnSpPr>
          <p:nvPr/>
        </p:nvCxnSpPr>
        <p:spPr>
          <a:xfrm>
            <a:off x="11372553" y="2097916"/>
            <a:ext cx="14923" cy="1058038"/>
          </a:xfrm>
          <a:prstGeom prst="straightConnector1">
            <a:avLst/>
          </a:prstGeom>
          <a:ln w="38100">
            <a:solidFill>
              <a:schemeClr val="bg2">
                <a:lumMod val="50000"/>
              </a:schemeClr>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12409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4" y="-72435"/>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2" name="Title 1">
            <a:extLst>
              <a:ext uri="{FF2B5EF4-FFF2-40B4-BE49-F238E27FC236}">
                <a16:creationId xmlns:a16="http://schemas.microsoft.com/office/drawing/2014/main" id="{68D6F390-204E-5333-C405-87065ECEE192}"/>
              </a:ext>
            </a:extLst>
          </p:cNvPr>
          <p:cNvSpPr txBox="1">
            <a:spLocks/>
          </p:cNvSpPr>
          <p:nvPr/>
        </p:nvSpPr>
        <p:spPr>
          <a:xfrm>
            <a:off x="1098964" y="456789"/>
            <a:ext cx="8228127" cy="516835"/>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130600" tIns="65300" rIns="130600" bIns="653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6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r>
              <a:rPr lang="en-US" sz="2800" b="1" dirty="0"/>
              <a:t>CSR EXPENDITURE</a:t>
            </a:r>
          </a:p>
        </p:txBody>
      </p:sp>
      <p:sp>
        <p:nvSpPr>
          <p:cNvPr id="4" name="Rectangle 3">
            <a:extLst>
              <a:ext uri="{FF2B5EF4-FFF2-40B4-BE49-F238E27FC236}">
                <a16:creationId xmlns:a16="http://schemas.microsoft.com/office/drawing/2014/main" id="{3A718ACF-A6FF-AFC8-0B42-088BC4F83EC7}"/>
              </a:ext>
            </a:extLst>
          </p:cNvPr>
          <p:cNvSpPr/>
          <p:nvPr/>
        </p:nvSpPr>
        <p:spPr>
          <a:xfrm>
            <a:off x="2252855" y="1505302"/>
            <a:ext cx="5696549" cy="633907"/>
          </a:xfrm>
          <a:prstGeom prst="rect">
            <a:avLst/>
          </a:prstGeom>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indent="0">
              <a:buNone/>
            </a:pPr>
            <a:r>
              <a:rPr lang="en-US" sz="1800" dirty="0">
                <a:latin typeface="Roboto" panose="02000000000000000000" pitchFamily="2" charset="0"/>
                <a:ea typeface="Roboto" panose="02000000000000000000" pitchFamily="2" charset="0"/>
                <a:cs typeface="Roboto" panose="02000000000000000000" pitchFamily="2" charset="0"/>
              </a:rPr>
              <a:t>Every company, to which CSR applicable, shall spend </a:t>
            </a:r>
          </a:p>
        </p:txBody>
      </p:sp>
      <p:sp>
        <p:nvSpPr>
          <p:cNvPr id="6" name="Rectangle 5">
            <a:extLst>
              <a:ext uri="{FF2B5EF4-FFF2-40B4-BE49-F238E27FC236}">
                <a16:creationId xmlns:a16="http://schemas.microsoft.com/office/drawing/2014/main" id="{7594CDB3-614C-ABCC-0BAA-3018D5A1997A}"/>
              </a:ext>
            </a:extLst>
          </p:cNvPr>
          <p:cNvSpPr/>
          <p:nvPr/>
        </p:nvSpPr>
        <p:spPr>
          <a:xfrm>
            <a:off x="1805479" y="2773173"/>
            <a:ext cx="6591299" cy="494522"/>
          </a:xfrm>
          <a:prstGeom prst="rect">
            <a:avLst/>
          </a:prstGeom>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en-US" dirty="0">
                <a:latin typeface="Roboto" panose="02000000000000000000" pitchFamily="2" charset="0"/>
                <a:ea typeface="Roboto" panose="02000000000000000000" pitchFamily="2" charset="0"/>
                <a:cs typeface="Roboto" panose="02000000000000000000" pitchFamily="2" charset="0"/>
              </a:rPr>
              <a:t>A</a:t>
            </a:r>
            <a:r>
              <a:rPr lang="en-US" sz="1800" dirty="0">
                <a:latin typeface="Roboto" panose="02000000000000000000" pitchFamily="2" charset="0"/>
                <a:ea typeface="Roboto" panose="02000000000000000000" pitchFamily="2" charset="0"/>
                <a:cs typeface="Roboto" panose="02000000000000000000" pitchFamily="2" charset="0"/>
              </a:rPr>
              <a:t>t least 2% of average net profits of the company made </a:t>
            </a:r>
          </a:p>
        </p:txBody>
      </p:sp>
      <p:sp>
        <p:nvSpPr>
          <p:cNvPr id="8" name="Rectangle 7">
            <a:extLst>
              <a:ext uri="{FF2B5EF4-FFF2-40B4-BE49-F238E27FC236}">
                <a16:creationId xmlns:a16="http://schemas.microsoft.com/office/drawing/2014/main" id="{D536CDE0-0C2A-E422-8971-2087878D7DB8}"/>
              </a:ext>
            </a:extLst>
          </p:cNvPr>
          <p:cNvSpPr/>
          <p:nvPr/>
        </p:nvSpPr>
        <p:spPr>
          <a:xfrm>
            <a:off x="1368433" y="4005187"/>
            <a:ext cx="7319757" cy="494522"/>
          </a:xfrm>
          <a:prstGeom prst="rect">
            <a:avLst/>
          </a:prstGeom>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en-US" sz="1800" dirty="0">
                <a:latin typeface="Roboto" panose="02000000000000000000" pitchFamily="2" charset="0"/>
                <a:ea typeface="Roboto" panose="02000000000000000000" pitchFamily="2" charset="0"/>
                <a:cs typeface="Roboto" panose="02000000000000000000" pitchFamily="2" charset="0"/>
              </a:rPr>
              <a:t>during the 3 immediately preceding financial years</a:t>
            </a:r>
          </a:p>
        </p:txBody>
      </p:sp>
      <p:sp>
        <p:nvSpPr>
          <p:cNvPr id="9" name="Rectangle 8">
            <a:extLst>
              <a:ext uri="{FF2B5EF4-FFF2-40B4-BE49-F238E27FC236}">
                <a16:creationId xmlns:a16="http://schemas.microsoft.com/office/drawing/2014/main" id="{A01AC1AC-603F-A7AF-9BD5-91D53647D113}"/>
              </a:ext>
            </a:extLst>
          </p:cNvPr>
          <p:cNvSpPr/>
          <p:nvPr/>
        </p:nvSpPr>
        <p:spPr>
          <a:xfrm>
            <a:off x="1098964" y="5268021"/>
            <a:ext cx="7858696" cy="714601"/>
          </a:xfrm>
          <a:prstGeom prst="rect">
            <a:avLst/>
          </a:prstGeom>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en-US" sz="1800" dirty="0">
                <a:latin typeface="Roboto" panose="02000000000000000000" pitchFamily="2" charset="0"/>
                <a:ea typeface="Roboto" panose="02000000000000000000" pitchFamily="2" charset="0"/>
                <a:cs typeface="Roboto" panose="02000000000000000000" pitchFamily="2" charset="0"/>
              </a:rPr>
              <a:t>If company has not completed three FYs since its incorporation, during such immediately preceding financial years</a:t>
            </a:r>
          </a:p>
        </p:txBody>
      </p:sp>
      <p:sp>
        <p:nvSpPr>
          <p:cNvPr id="10" name="Rectangle 9">
            <a:extLst>
              <a:ext uri="{FF2B5EF4-FFF2-40B4-BE49-F238E27FC236}">
                <a16:creationId xmlns:a16="http://schemas.microsoft.com/office/drawing/2014/main" id="{C0DCDF33-8200-5928-002E-374E6951075E}"/>
              </a:ext>
            </a:extLst>
          </p:cNvPr>
          <p:cNvSpPr/>
          <p:nvPr/>
        </p:nvSpPr>
        <p:spPr>
          <a:xfrm>
            <a:off x="945063" y="6616586"/>
            <a:ext cx="8361890" cy="494522"/>
          </a:xfrm>
          <a:prstGeom prst="rect">
            <a:avLst/>
          </a:prstGeom>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en-US" sz="1800" dirty="0">
                <a:latin typeface="Roboto" panose="02000000000000000000" pitchFamily="2" charset="0"/>
                <a:ea typeface="Roboto" panose="02000000000000000000" pitchFamily="2" charset="0"/>
                <a:cs typeface="Roboto" panose="02000000000000000000" pitchFamily="2" charset="0"/>
              </a:rPr>
              <a:t>Net profit to be calculated as per Section 198 of Companies Act, 2013</a:t>
            </a:r>
          </a:p>
        </p:txBody>
      </p:sp>
      <p:pic>
        <p:nvPicPr>
          <p:cNvPr id="5" name="Picture 4">
            <a:extLst>
              <a:ext uri="{FF2B5EF4-FFF2-40B4-BE49-F238E27FC236}">
                <a16:creationId xmlns:a16="http://schemas.microsoft.com/office/drawing/2014/main" id="{5E7F6645-D952-C046-9C83-59673E1A3BCD}"/>
              </a:ext>
            </a:extLst>
          </p:cNvPr>
          <p:cNvPicPr>
            <a:picLocks noChangeAspect="1"/>
          </p:cNvPicPr>
          <p:nvPr/>
        </p:nvPicPr>
        <p:blipFill>
          <a:blip r:embed="rId5"/>
          <a:stretch>
            <a:fillRect/>
          </a:stretch>
        </p:blipFill>
        <p:spPr>
          <a:xfrm>
            <a:off x="9033857" y="1115140"/>
            <a:ext cx="5272373" cy="5349828"/>
          </a:xfrm>
          <a:prstGeom prst="rect">
            <a:avLst/>
          </a:prstGeom>
        </p:spPr>
      </p:pic>
    </p:spTree>
    <p:extLst>
      <p:ext uri="{BB962C8B-B14F-4D97-AF65-F5344CB8AC3E}">
        <p14:creationId xmlns:p14="http://schemas.microsoft.com/office/powerpoint/2010/main" val="2942043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496659" y="809127"/>
            <a:ext cx="13149258" cy="6389401"/>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endParaRPr lang="en-US" sz="2800" b="1" u="sng" dirty="0">
              <a:solidFill>
                <a:schemeClr val="tx1"/>
              </a:solidFill>
              <a:latin typeface="Roboto"/>
              <a:ea typeface="Roboto"/>
              <a:cs typeface="Roboto"/>
              <a:sym typeface="Roboto"/>
            </a:endParaRPr>
          </a:p>
          <a:p>
            <a:pPr lvl="0" algn="just">
              <a:lnSpc>
                <a:spcPct val="150000"/>
              </a:lnSpc>
            </a:pPr>
            <a:r>
              <a:rPr lang="en-US" sz="2000" b="1" dirty="0">
                <a:solidFill>
                  <a:schemeClr val="tx1"/>
                </a:solidFill>
                <a:latin typeface="Roboto"/>
                <a:ea typeface="Roboto"/>
                <a:cs typeface="Roboto"/>
                <a:sym typeface="Roboto"/>
              </a:rPr>
              <a:t>Example 1: </a:t>
            </a:r>
            <a:r>
              <a:rPr lang="en-US" sz="2000" dirty="0">
                <a:solidFill>
                  <a:schemeClr val="tx1"/>
                </a:solidFill>
                <a:latin typeface="Roboto"/>
                <a:ea typeface="Roboto"/>
                <a:cs typeface="Roboto"/>
                <a:sym typeface="Roboto"/>
              </a:rPr>
              <a:t>Company A is incorporated during FY 2018-19, and as per </a:t>
            </a:r>
          </a:p>
          <a:p>
            <a:pPr lvl="0" algn="just">
              <a:lnSpc>
                <a:spcPct val="150000"/>
              </a:lnSpc>
            </a:pPr>
            <a:r>
              <a:rPr lang="en-US" sz="2000" dirty="0">
                <a:solidFill>
                  <a:schemeClr val="tx1"/>
                </a:solidFill>
                <a:latin typeface="Roboto"/>
                <a:ea typeface="Roboto"/>
                <a:cs typeface="Roboto"/>
                <a:sym typeface="Roboto"/>
              </a:rPr>
              <a:t>eligibility criteria the company is covered under section 135(1) for </a:t>
            </a:r>
          </a:p>
          <a:p>
            <a:pPr lvl="0" algn="just">
              <a:lnSpc>
                <a:spcPct val="150000"/>
              </a:lnSpc>
            </a:pPr>
            <a:r>
              <a:rPr lang="en-US" sz="2000" dirty="0">
                <a:solidFill>
                  <a:schemeClr val="tx1"/>
                </a:solidFill>
                <a:latin typeface="Roboto"/>
                <a:ea typeface="Roboto"/>
                <a:cs typeface="Roboto"/>
                <a:sym typeface="Roboto"/>
              </a:rPr>
              <a:t>FY 2020-21. The CSR spending obligation under section 135(5) for </a:t>
            </a:r>
          </a:p>
          <a:p>
            <a:pPr lvl="0" algn="just">
              <a:lnSpc>
                <a:spcPct val="150000"/>
              </a:lnSpc>
            </a:pPr>
            <a:r>
              <a:rPr lang="en-US" sz="2000" dirty="0">
                <a:solidFill>
                  <a:schemeClr val="tx1"/>
                </a:solidFill>
                <a:latin typeface="Roboto"/>
                <a:ea typeface="Roboto"/>
                <a:cs typeface="Roboto"/>
                <a:sym typeface="Roboto"/>
              </a:rPr>
              <a:t>Company A would be at least 2% of the average net profits of the </a:t>
            </a:r>
          </a:p>
          <a:p>
            <a:pPr lvl="0" algn="just">
              <a:lnSpc>
                <a:spcPct val="150000"/>
              </a:lnSpc>
            </a:pPr>
            <a:r>
              <a:rPr lang="en-US" sz="2000" dirty="0">
                <a:solidFill>
                  <a:schemeClr val="tx1"/>
                </a:solidFill>
                <a:latin typeface="Roboto"/>
                <a:ea typeface="Roboto"/>
                <a:cs typeface="Roboto"/>
                <a:sym typeface="Roboto"/>
              </a:rPr>
              <a:t>company made during FY 2018-19 and FY 2019-20.</a:t>
            </a:r>
          </a:p>
          <a:p>
            <a:pPr lvl="0" algn="just">
              <a:lnSpc>
                <a:spcPct val="150000"/>
              </a:lnSpc>
            </a:pPr>
            <a:endParaRPr lang="en-US" sz="2000" dirty="0">
              <a:solidFill>
                <a:schemeClr val="tx1"/>
              </a:solidFill>
              <a:latin typeface="Roboto"/>
              <a:ea typeface="Roboto"/>
              <a:cs typeface="Roboto"/>
              <a:sym typeface="Roboto"/>
            </a:endParaRPr>
          </a:p>
          <a:p>
            <a:pPr algn="just">
              <a:lnSpc>
                <a:spcPct val="150000"/>
              </a:lnSpc>
            </a:pPr>
            <a:r>
              <a:rPr lang="en-US" sz="2000" b="1" dirty="0">
                <a:solidFill>
                  <a:schemeClr val="tx1"/>
                </a:solidFill>
                <a:latin typeface="Roboto"/>
                <a:ea typeface="Roboto"/>
                <a:cs typeface="Roboto"/>
                <a:sym typeface="Roboto"/>
              </a:rPr>
              <a:t>Example 2: </a:t>
            </a:r>
            <a:r>
              <a:rPr lang="en-US" sz="2000" dirty="0">
                <a:solidFill>
                  <a:schemeClr val="tx1"/>
                </a:solidFill>
                <a:latin typeface="Roboto"/>
                <a:ea typeface="Roboto"/>
                <a:cs typeface="Roboto"/>
                <a:sym typeface="Roboto"/>
              </a:rPr>
              <a:t>Company B is incorporated during FY 2012-13, and as per </a:t>
            </a:r>
          </a:p>
          <a:p>
            <a:pPr algn="just">
              <a:lnSpc>
                <a:spcPct val="150000"/>
              </a:lnSpc>
            </a:pPr>
            <a:r>
              <a:rPr lang="en-US" sz="2000" dirty="0">
                <a:solidFill>
                  <a:schemeClr val="tx1"/>
                </a:solidFill>
                <a:latin typeface="Roboto"/>
                <a:ea typeface="Roboto"/>
                <a:cs typeface="Roboto"/>
                <a:sym typeface="Roboto"/>
              </a:rPr>
              <a:t>eligibility criteria the company is covered under section 135(1) for </a:t>
            </a:r>
          </a:p>
          <a:p>
            <a:pPr algn="just">
              <a:lnSpc>
                <a:spcPct val="150000"/>
              </a:lnSpc>
            </a:pPr>
            <a:r>
              <a:rPr lang="en-US" sz="2000" dirty="0">
                <a:solidFill>
                  <a:schemeClr val="tx1"/>
                </a:solidFill>
                <a:latin typeface="Roboto"/>
                <a:ea typeface="Roboto"/>
                <a:cs typeface="Roboto"/>
                <a:sym typeface="Roboto"/>
              </a:rPr>
              <a:t>FY 2020-21. The CSR spending obligation under section 135(5) for </a:t>
            </a:r>
          </a:p>
          <a:p>
            <a:pPr algn="just">
              <a:lnSpc>
                <a:spcPct val="150000"/>
              </a:lnSpc>
            </a:pPr>
            <a:r>
              <a:rPr lang="en-US" sz="2000" dirty="0">
                <a:solidFill>
                  <a:schemeClr val="tx1"/>
                </a:solidFill>
                <a:latin typeface="Roboto"/>
                <a:ea typeface="Roboto"/>
                <a:cs typeface="Roboto"/>
                <a:sym typeface="Roboto"/>
              </a:rPr>
              <a:t>Company B would be at least 2% of the average net profits of the </a:t>
            </a:r>
          </a:p>
          <a:p>
            <a:pPr algn="just">
              <a:lnSpc>
                <a:spcPct val="150000"/>
              </a:lnSpc>
            </a:pPr>
            <a:r>
              <a:rPr lang="en-US" sz="2000" dirty="0">
                <a:solidFill>
                  <a:schemeClr val="tx1"/>
                </a:solidFill>
                <a:latin typeface="Roboto"/>
                <a:ea typeface="Roboto"/>
                <a:cs typeface="Roboto"/>
                <a:sym typeface="Roboto"/>
              </a:rPr>
              <a:t>company made during FY 2017-18, FY 2018-19 and FY 2019-20.</a:t>
            </a:r>
          </a:p>
          <a:p>
            <a:pPr lvl="0" algn="just">
              <a:lnSpc>
                <a:spcPct val="120000"/>
              </a:lnSpc>
            </a:pPr>
            <a:endParaRPr lang="en-US" sz="2000" dirty="0">
              <a:solidFill>
                <a:schemeClr val="tx1"/>
              </a:solidFill>
              <a:latin typeface="Roboto"/>
              <a:ea typeface="Roboto"/>
              <a:cs typeface="Roboto"/>
              <a:sym typeface="Roboto"/>
            </a:endParaRPr>
          </a:p>
          <a:p>
            <a:pPr lvl="0" algn="just">
              <a:lnSpc>
                <a:spcPct val="120000"/>
              </a:lnSpc>
            </a:pPr>
            <a:endParaRPr lang="en-US" sz="1800"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6" name="Picture 5" descr="A close-up of a logo&#10;&#10;Description automatically generated">
            <a:extLst>
              <a:ext uri="{FF2B5EF4-FFF2-40B4-BE49-F238E27FC236}">
                <a16:creationId xmlns:a16="http://schemas.microsoft.com/office/drawing/2014/main" id="{FCB051DB-87BA-8747-8570-E826D8256B72}"/>
              </a:ext>
            </a:extLst>
          </p:cNvPr>
          <p:cNvPicPr>
            <a:picLocks noChangeAspect="1"/>
          </p:cNvPicPr>
          <p:nvPr/>
        </p:nvPicPr>
        <p:blipFill>
          <a:blip r:embed="rId5"/>
          <a:stretch>
            <a:fillRect/>
          </a:stretch>
        </p:blipFill>
        <p:spPr>
          <a:xfrm>
            <a:off x="8582526" y="1229226"/>
            <a:ext cx="4930273" cy="5285874"/>
          </a:xfrm>
          <a:prstGeom prst="rect">
            <a:avLst/>
          </a:prstGeom>
        </p:spPr>
      </p:pic>
      <p:sp>
        <p:nvSpPr>
          <p:cNvPr id="2" name="Title 1">
            <a:extLst>
              <a:ext uri="{FF2B5EF4-FFF2-40B4-BE49-F238E27FC236}">
                <a16:creationId xmlns:a16="http://schemas.microsoft.com/office/drawing/2014/main" id="{189C127F-6132-30F5-BC2E-DF024485C717}"/>
              </a:ext>
            </a:extLst>
          </p:cNvPr>
          <p:cNvSpPr txBox="1">
            <a:spLocks/>
          </p:cNvSpPr>
          <p:nvPr/>
        </p:nvSpPr>
        <p:spPr>
          <a:xfrm>
            <a:off x="749300" y="264026"/>
            <a:ext cx="12522200" cy="533400"/>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130600" tIns="65300" rIns="130600" bIns="653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6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endParaRPr lang="en-US" sz="2800" b="1" u="sng" dirty="0">
              <a:solidFill>
                <a:schemeClr val="tx1"/>
              </a:solidFill>
              <a:latin typeface="Roboto"/>
              <a:ea typeface="Roboto"/>
              <a:cs typeface="Roboto"/>
              <a:sym typeface="Roboto"/>
            </a:endParaRPr>
          </a:p>
          <a:p>
            <a:r>
              <a:rPr lang="en-US" sz="2800" b="1" dirty="0">
                <a:solidFill>
                  <a:schemeClr val="tx1"/>
                </a:solidFill>
                <a:latin typeface="Roboto"/>
                <a:ea typeface="Roboto"/>
                <a:cs typeface="Roboto"/>
                <a:sym typeface="Roboto"/>
              </a:rPr>
              <a:t>Examples on CSR Expenditure</a:t>
            </a:r>
          </a:p>
          <a:p>
            <a:endParaRPr lang="en-US" sz="2800" b="1" dirty="0"/>
          </a:p>
        </p:txBody>
      </p:sp>
    </p:spTree>
    <p:extLst>
      <p:ext uri="{BB962C8B-B14F-4D97-AF65-F5344CB8AC3E}">
        <p14:creationId xmlns:p14="http://schemas.microsoft.com/office/powerpoint/2010/main" val="3046845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4">
            <a:alphaModFix/>
          </a:blip>
          <a:srcRect/>
          <a:stretch/>
        </p:blipFill>
        <p:spPr>
          <a:xfrm>
            <a:off x="0" y="0"/>
            <a:ext cx="14630397" cy="8229601"/>
          </a:xfrm>
          <a:prstGeom prst="rect">
            <a:avLst/>
          </a:prstGeom>
          <a:noFill/>
          <a:ln>
            <a:noFill/>
          </a:ln>
        </p:spPr>
      </p:pic>
      <p:pic>
        <p:nvPicPr>
          <p:cNvPr id="145" name="Google Shape;145;p17" descr="Presentation Slides-06.png"/>
          <p:cNvPicPr preferRelativeResize="0"/>
          <p:nvPr/>
        </p:nvPicPr>
        <p:blipFill rotWithShape="1">
          <a:blip r:embed="rId5">
            <a:alphaModFix/>
          </a:blip>
          <a:srcRect/>
          <a:stretch/>
        </p:blipFill>
        <p:spPr>
          <a:xfrm>
            <a:off x="13868491" y="228600"/>
            <a:ext cx="539332" cy="533400"/>
          </a:xfrm>
          <a:prstGeom prst="rect">
            <a:avLst/>
          </a:prstGeom>
          <a:noFill/>
          <a:ln>
            <a:noFill/>
          </a:ln>
        </p:spPr>
      </p:pic>
      <p:sp>
        <p:nvSpPr>
          <p:cNvPr id="148" name="Google Shape;148;p17"/>
          <p:cNvSpPr txBox="1"/>
          <p:nvPr/>
        </p:nvSpPr>
        <p:spPr>
          <a:xfrm>
            <a:off x="271329" y="749228"/>
            <a:ext cx="13374588" cy="4967473"/>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graphicFrame>
        <p:nvGraphicFramePr>
          <p:cNvPr id="7" name="Diagram 6">
            <a:extLst>
              <a:ext uri="{FF2B5EF4-FFF2-40B4-BE49-F238E27FC236}">
                <a16:creationId xmlns:a16="http://schemas.microsoft.com/office/drawing/2014/main" id="{382085A5-ED54-0E20-3A73-89B665E599DD}"/>
              </a:ext>
            </a:extLst>
          </p:cNvPr>
          <p:cNvGraphicFramePr/>
          <p:nvPr>
            <p:extLst>
              <p:ext uri="{D42A27DB-BD31-4B8C-83A1-F6EECF244321}">
                <p14:modId xmlns:p14="http://schemas.microsoft.com/office/powerpoint/2010/main" val="2918770100"/>
              </p:ext>
            </p:extLst>
          </p:nvPr>
        </p:nvGraphicFramePr>
        <p:xfrm>
          <a:off x="222577" y="529389"/>
          <a:ext cx="14407824" cy="71287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4131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222578" y="111122"/>
            <a:ext cx="10621882" cy="8396104"/>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endParaRPr lang="en-US" sz="2800" b="1" u="sng" dirty="0">
              <a:solidFill>
                <a:schemeClr val="tx1"/>
              </a:solidFill>
              <a:latin typeface="Roboto" panose="02000000000000000000" pitchFamily="2" charset="0"/>
              <a:ea typeface="Roboto" panose="02000000000000000000" pitchFamily="2" charset="0"/>
              <a:cs typeface="Roboto" panose="02000000000000000000" pitchFamily="2" charset="0"/>
              <a:sym typeface="Roboto"/>
            </a:endParaRPr>
          </a:p>
          <a:p>
            <a:pPr marL="285750" lvl="0" indent="-285750" algn="just">
              <a:buFont typeface="Wingdings" panose="05000000000000000000" pitchFamily="2" charset="2"/>
              <a:buChar char="q"/>
            </a:pPr>
            <a:endParaRPr lang="en-US" sz="2000" dirty="0">
              <a:solidFill>
                <a:schemeClr val="tx1"/>
              </a:solidFill>
              <a:latin typeface="Roboto" panose="02000000000000000000" pitchFamily="2" charset="0"/>
              <a:ea typeface="Roboto" panose="02000000000000000000" pitchFamily="2" charset="0"/>
              <a:cs typeface="Roboto" panose="02000000000000000000" pitchFamily="2" charset="0"/>
              <a:sym typeface="Roboto"/>
            </a:endParaRPr>
          </a:p>
          <a:p>
            <a:pPr lvl="0" algn="just"/>
            <a:r>
              <a:rPr lang="en-US"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Board shall give preference to the local area and areas around it where it operates.</a:t>
            </a:r>
          </a:p>
          <a:p>
            <a:pPr lvl="0" algn="just"/>
            <a:endParaRPr lang="en-US" b="1" dirty="0">
              <a:solidFill>
                <a:schemeClr val="tx1"/>
              </a:solidFill>
              <a:latin typeface="Roboto" panose="02000000000000000000" pitchFamily="2" charset="0"/>
              <a:ea typeface="Roboto" panose="02000000000000000000" pitchFamily="2" charset="0"/>
              <a:cs typeface="Roboto" panose="02000000000000000000" pitchFamily="2" charset="0"/>
              <a:sym typeface="Roboto"/>
            </a:endParaRPr>
          </a:p>
          <a:p>
            <a:pPr lvl="0" algn="just"/>
            <a:r>
              <a:rPr lang="en-US"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Administrative overheads </a:t>
            </a:r>
            <a:r>
              <a:rPr lang="en-US"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shall not exceed 5% of total CSR expenditure of the company for the FY.</a:t>
            </a:r>
          </a:p>
          <a:p>
            <a:pPr lvl="0" algn="just"/>
            <a:r>
              <a:rPr lang="en-US"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Salary and training for the employees working in the CSR division of a company, stationery cost, travelling expenses, etc. may be </a:t>
            </a:r>
            <a:r>
              <a:rPr lang="en-US" dirty="0" err="1">
                <a:solidFill>
                  <a:schemeClr val="tx1"/>
                </a:solidFill>
                <a:latin typeface="Roboto" panose="02000000000000000000" pitchFamily="2" charset="0"/>
                <a:ea typeface="Roboto" panose="02000000000000000000" pitchFamily="2" charset="0"/>
                <a:cs typeface="Roboto" panose="02000000000000000000" pitchFamily="2" charset="0"/>
                <a:sym typeface="Roboto"/>
              </a:rPr>
              <a:t>categorised</a:t>
            </a:r>
            <a:r>
              <a:rPr lang="en-US"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 as administrative overheads. However, salary of school-teachers or other staff, etc. for education-related CSR projects shall be covered under education project cost.</a:t>
            </a:r>
          </a:p>
          <a:p>
            <a:pPr lvl="0" algn="just"/>
            <a:endParaRPr lang="en-US" dirty="0">
              <a:solidFill>
                <a:schemeClr val="tx1"/>
              </a:solidFill>
              <a:latin typeface="Roboto" panose="02000000000000000000" pitchFamily="2" charset="0"/>
              <a:ea typeface="Roboto" panose="02000000000000000000" pitchFamily="2" charset="0"/>
              <a:cs typeface="Roboto" panose="02000000000000000000" pitchFamily="2" charset="0"/>
              <a:sym typeface="Roboto"/>
            </a:endParaRPr>
          </a:p>
          <a:p>
            <a:pPr lvl="0" algn="just"/>
            <a:r>
              <a:rPr lang="en-US"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Any </a:t>
            </a:r>
            <a:r>
              <a:rPr lang="en-US"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surplus arising out of the CSR activities</a:t>
            </a:r>
            <a:r>
              <a:rPr lang="en-US"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 shall not form part of the business profit of a company and shall be ploughed back into the same project or shall be transferred to the Unspent CSR Account and spent in pursuance of CSR policy and annual action plan of the company or transfer such surplus amount to a Fund specified in Schedule VII, within a period of 6 months of the expiry of the financial year.</a:t>
            </a:r>
          </a:p>
          <a:p>
            <a:pPr lvl="0" algn="just"/>
            <a:endParaRPr lang="en-US" dirty="0">
              <a:solidFill>
                <a:schemeClr val="tx1"/>
              </a:solidFill>
              <a:latin typeface="Roboto" panose="02000000000000000000" pitchFamily="2" charset="0"/>
              <a:ea typeface="Roboto" panose="02000000000000000000" pitchFamily="2" charset="0"/>
              <a:cs typeface="Roboto" panose="02000000000000000000" pitchFamily="2" charset="0"/>
              <a:sym typeface="Roboto"/>
            </a:endParaRPr>
          </a:p>
          <a:p>
            <a:pPr lvl="0" algn="just">
              <a:lnSpc>
                <a:spcPct val="120000"/>
              </a:lnSpc>
            </a:pPr>
            <a:r>
              <a:rPr lang="en-US"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Different modes of incurring CSR expenditure</a:t>
            </a:r>
          </a:p>
          <a:p>
            <a:pPr lvl="0" algn="just">
              <a:lnSpc>
                <a:spcPct val="120000"/>
              </a:lnSpc>
            </a:pP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CSR expenditure can be incurred in multiple modes:</a:t>
            </a:r>
          </a:p>
          <a:p>
            <a:pPr marL="400050" lvl="0" indent="-400050" algn="just">
              <a:lnSpc>
                <a:spcPct val="120000"/>
              </a:lnSpc>
              <a:buFont typeface="+mj-lt"/>
              <a:buAutoNum type="romanLcPeriod"/>
            </a:pP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a:t>
            </a:r>
            <a:r>
              <a:rPr lang="en-US" sz="18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Activities route</a:t>
            </a: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 which is a </a:t>
            </a:r>
            <a:r>
              <a:rPr lang="en-US" sz="18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direct mode</a:t>
            </a: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 wherein a company undertakes the CSR projects or </a:t>
            </a:r>
            <a:r>
              <a:rPr lang="en-US" sz="1800" dirty="0" err="1">
                <a:solidFill>
                  <a:schemeClr val="tx1"/>
                </a:solidFill>
                <a:latin typeface="Roboto" panose="02000000000000000000" pitchFamily="2" charset="0"/>
                <a:ea typeface="Roboto" panose="02000000000000000000" pitchFamily="2" charset="0"/>
                <a:cs typeface="Roboto" panose="02000000000000000000" pitchFamily="2" charset="0"/>
                <a:sym typeface="Roboto"/>
              </a:rPr>
              <a:t>programmes</a:t>
            </a: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 as per Schedule VII of the Act, either by itself or by engaging implementing agencies as prescribed in Companies (CSR Policy) Rules, 2014. </a:t>
            </a:r>
          </a:p>
          <a:p>
            <a:pPr marL="400050" lvl="0" indent="-400050" algn="just">
              <a:lnSpc>
                <a:spcPct val="120000"/>
              </a:lnSpc>
              <a:buFont typeface="+mj-lt"/>
              <a:buAutoNum type="romanLcPeriod"/>
            </a:pP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a:t>
            </a:r>
            <a:r>
              <a:rPr lang="en-US" sz="18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Contribution to funds route</a:t>
            </a: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 which allows the contributions to various funds as specified in Schedule VII of the Act.</a:t>
            </a:r>
          </a:p>
          <a:p>
            <a:pPr marL="400050" lvl="0" indent="-400050" algn="just">
              <a:lnSpc>
                <a:spcPct val="120000"/>
              </a:lnSpc>
              <a:buFont typeface="+mj-lt"/>
              <a:buAutoNum type="romanLcPeriod"/>
            </a:pPr>
            <a:r>
              <a:rPr lang="en-US" sz="18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Contribution to incubators and R&amp;D projects and contribution to institutes/ </a:t>
            </a:r>
            <a:r>
              <a:rPr lang="en-US" sz="1800" b="1" dirty="0" err="1">
                <a:solidFill>
                  <a:schemeClr val="tx1"/>
                </a:solidFill>
                <a:latin typeface="Roboto" panose="02000000000000000000" pitchFamily="2" charset="0"/>
                <a:ea typeface="Roboto" panose="02000000000000000000" pitchFamily="2" charset="0"/>
                <a:cs typeface="Roboto" panose="02000000000000000000" pitchFamily="2" charset="0"/>
                <a:sym typeface="Roboto"/>
              </a:rPr>
              <a:t>organisations</a:t>
            </a:r>
            <a:r>
              <a:rPr lang="en-US" sz="18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a:t>
            </a: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 engaged in research and development activity, as specified under item  of Schedule VII of the Act.</a:t>
            </a:r>
          </a:p>
          <a:p>
            <a:pPr lvl="0" algn="just"/>
            <a:endParaRPr lang="en-US" dirty="0">
              <a:solidFill>
                <a:schemeClr val="tx1"/>
              </a:solidFill>
              <a:latin typeface="Roboto" panose="02000000000000000000" pitchFamily="2" charset="0"/>
              <a:ea typeface="Roboto" panose="02000000000000000000" pitchFamily="2" charset="0"/>
              <a:cs typeface="Roboto" panose="02000000000000000000" pitchFamily="2" charset="0"/>
              <a:sym typeface="Roboto"/>
            </a:endParaRPr>
          </a:p>
          <a:p>
            <a:pPr marL="285750" lvl="0" indent="-285750" algn="just">
              <a:lnSpc>
                <a:spcPct val="120000"/>
              </a:lnSpc>
              <a:buFont typeface="Wingdings" panose="05000000000000000000" pitchFamily="2" charset="2"/>
              <a:buChar char="q"/>
            </a:pPr>
            <a:endParaRPr lang="en-US" sz="1800" dirty="0">
              <a:solidFill>
                <a:schemeClr val="tx1"/>
              </a:solidFill>
              <a:latin typeface="Roboto" panose="02000000000000000000" pitchFamily="2" charset="0"/>
              <a:ea typeface="Roboto" panose="02000000000000000000" pitchFamily="2" charset="0"/>
              <a:cs typeface="Roboto" panose="02000000000000000000" pitchFamily="2" charset="0"/>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3" name="Picture 2">
            <a:extLst>
              <a:ext uri="{FF2B5EF4-FFF2-40B4-BE49-F238E27FC236}">
                <a16:creationId xmlns:a16="http://schemas.microsoft.com/office/drawing/2014/main" id="{C2695CC4-0EE5-E59B-2DE1-4F51C5CAAEED}"/>
              </a:ext>
            </a:extLst>
          </p:cNvPr>
          <p:cNvPicPr>
            <a:picLocks noChangeAspect="1"/>
          </p:cNvPicPr>
          <p:nvPr/>
        </p:nvPicPr>
        <p:blipFill>
          <a:blip r:embed="rId5"/>
          <a:stretch>
            <a:fillRect/>
          </a:stretch>
        </p:blipFill>
        <p:spPr>
          <a:xfrm>
            <a:off x="10844462" y="946484"/>
            <a:ext cx="3674645" cy="7054516"/>
          </a:xfrm>
          <a:prstGeom prst="rect">
            <a:avLst/>
          </a:prstGeom>
        </p:spPr>
      </p:pic>
      <p:sp>
        <p:nvSpPr>
          <p:cNvPr id="4" name="Title 1">
            <a:extLst>
              <a:ext uri="{FF2B5EF4-FFF2-40B4-BE49-F238E27FC236}">
                <a16:creationId xmlns:a16="http://schemas.microsoft.com/office/drawing/2014/main" id="{A9DAC3C9-D81B-CFFA-FAF4-72CCA7DBD889}"/>
              </a:ext>
            </a:extLst>
          </p:cNvPr>
          <p:cNvSpPr txBox="1">
            <a:spLocks/>
          </p:cNvSpPr>
          <p:nvPr/>
        </p:nvSpPr>
        <p:spPr>
          <a:xfrm>
            <a:off x="401053" y="196184"/>
            <a:ext cx="12797589" cy="533400"/>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130600" tIns="65300" rIns="130600" bIns="653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6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algn="l"/>
            <a:endParaRPr lang="en-US" sz="2800" b="1" u="sng" dirty="0">
              <a:solidFill>
                <a:schemeClr val="tx1"/>
              </a:solidFill>
              <a:latin typeface="Roboto" panose="02000000000000000000" pitchFamily="2" charset="0"/>
              <a:ea typeface="Roboto" panose="02000000000000000000" pitchFamily="2" charset="0"/>
              <a:cs typeface="Roboto" panose="02000000000000000000" pitchFamily="2" charset="0"/>
              <a:sym typeface="Roboto"/>
            </a:endParaRPr>
          </a:p>
          <a:p>
            <a:pPr algn="l"/>
            <a:r>
              <a:rPr lang="en-US" sz="28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Key Considerations in Accordance with Companies (CSR Policy) Rules, 2014</a:t>
            </a:r>
          </a:p>
          <a:p>
            <a:endParaRPr lang="en-US" sz="28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541216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A6C34F0DE2084C876D09A16B8CDFE3" ma:contentTypeVersion="8" ma:contentTypeDescription="Create a new document." ma:contentTypeScope="" ma:versionID="71e4aa8d4690ccf8e02ce3822e0732c1">
  <xsd:schema xmlns:xsd="http://www.w3.org/2001/XMLSchema" xmlns:xs="http://www.w3.org/2001/XMLSchema" xmlns:p="http://schemas.microsoft.com/office/2006/metadata/properties" xmlns:ns3="413e35b0-d46c-4fda-94ca-6c0dad8f5419" xmlns:ns4="d650fb52-dbcd-4403-80d4-5409e429d928" targetNamespace="http://schemas.microsoft.com/office/2006/metadata/properties" ma:root="true" ma:fieldsID="5200df118fff867113ea781275cfd4f2" ns3:_="" ns4:_="">
    <xsd:import namespace="413e35b0-d46c-4fda-94ca-6c0dad8f5419"/>
    <xsd:import namespace="d650fb52-dbcd-4403-80d4-5409e429d92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3e35b0-d46c-4fda-94ca-6c0dad8f5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50fb52-dbcd-4403-80d4-5409e429d9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6614E0-EBD7-4DA2-B6BC-2FC1EE910F70}">
  <ds:schemaRefs>
    <ds:schemaRef ds:uri="http://purl.org/dc/dcmitype/"/>
    <ds:schemaRef ds:uri="http://schemas.microsoft.com/office/2006/documentManagement/types"/>
    <ds:schemaRef ds:uri="http://purl.org/dc/elements/1.1/"/>
    <ds:schemaRef ds:uri="d650fb52-dbcd-4403-80d4-5409e429d928"/>
    <ds:schemaRef ds:uri="http://schemas.microsoft.com/office/infopath/2007/PartnerControls"/>
    <ds:schemaRef ds:uri="http://purl.org/dc/terms/"/>
    <ds:schemaRef ds:uri="http://schemas.openxmlformats.org/package/2006/metadata/core-properties"/>
    <ds:schemaRef ds:uri="413e35b0-d46c-4fda-94ca-6c0dad8f541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7680044-723F-46B2-8F07-AB882A525B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3e35b0-d46c-4fda-94ca-6c0dad8f5419"/>
    <ds:schemaRef ds:uri="d650fb52-dbcd-4403-80d4-5409e429d9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3268A3-984C-4416-9252-4BAD6E875F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2403</TotalTime>
  <Words>3915</Words>
  <Application>Microsoft Office PowerPoint</Application>
  <PresentationFormat>Custom</PresentationFormat>
  <Paragraphs>480</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Bahnschrift Condensed</vt:lpstr>
      <vt:lpstr>Calibri</vt:lpstr>
      <vt:lpstr>Wingdings</vt:lpstr>
      <vt:lpstr>Arial</vt:lpstr>
      <vt:lpstr>Trebuchet MS</vt:lpstr>
      <vt:lpstr>Wingdings 3</vt:lpstr>
      <vt:lpstr>Roboto</vt:lpstr>
      <vt:lpstr>Facet</vt:lpstr>
      <vt:lpstr>PowerPoint Presentation</vt:lpstr>
      <vt:lpstr>PowerPoint Presentation</vt:lpstr>
      <vt:lpstr>Applicability under Section 135 of Companies Act, 2013</vt:lpstr>
      <vt:lpstr>Role of CSR Committee</vt:lpstr>
      <vt:lpstr>Board’s Responsibility regarding CSR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 Agrawal</dc:creator>
  <cp:lastModifiedBy>Shaily Gupta</cp:lastModifiedBy>
  <cp:revision>294</cp:revision>
  <cp:lastPrinted>2025-01-25T07:54:48Z</cp:lastPrinted>
  <dcterms:modified xsi:type="dcterms:W3CDTF">2025-01-27T06:31:08Z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0x010100CDA6C34F0DE2084C876D09A16B8CDFE3</vt:lpwstr>
  </property>
</Properties>
</file>